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288" r:id="rId2"/>
    <p:sldId id="258" r:id="rId3"/>
    <p:sldId id="289" r:id="rId4"/>
    <p:sldId id="297" r:id="rId5"/>
    <p:sldId id="275" r:id="rId6"/>
    <p:sldId id="294" r:id="rId7"/>
    <p:sldId id="302" r:id="rId8"/>
    <p:sldId id="298" r:id="rId9"/>
    <p:sldId id="300" r:id="rId10"/>
    <p:sldId id="301" r:id="rId11"/>
    <p:sldId id="299" r:id="rId12"/>
  </p:sldIdLst>
  <p:sldSz cx="9144000" cy="6858000" type="screen4x3"/>
  <p:notesSz cx="6888163" cy="10018713"/>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CANALES DE INTERACCION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DE COMUNICACION NOVIEMB'!$G$9</c:f>
              <c:strCache>
                <c:ptCount val="1"/>
                <c:pt idx="0">
                  <c:v>CANTIDAD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NOVIEMB'!$F$10:$F$13</c:f>
              <c:strCache>
                <c:ptCount val="4"/>
                <c:pt idx="0">
                  <c:v>TELEFÓNICO </c:v>
                </c:pt>
                <c:pt idx="1">
                  <c:v>VIRTUAL </c:v>
                </c:pt>
                <c:pt idx="2">
                  <c:v>PRESENCIAL Y ESCRITO </c:v>
                </c:pt>
                <c:pt idx="3">
                  <c:v>TOTAL</c:v>
                </c:pt>
              </c:strCache>
            </c:strRef>
          </c:cat>
          <c:val>
            <c:numRef>
              <c:f>'CANALES DE COMUNICACION NOVIEMB'!$G$10:$G$13</c:f>
              <c:numCache>
                <c:formatCode>General</c:formatCode>
                <c:ptCount val="4"/>
                <c:pt idx="0">
                  <c:v>136</c:v>
                </c:pt>
                <c:pt idx="1">
                  <c:v>73</c:v>
                </c:pt>
                <c:pt idx="2">
                  <c:v>146</c:v>
                </c:pt>
                <c:pt idx="3">
                  <c:v>355</c:v>
                </c:pt>
              </c:numCache>
            </c:numRef>
          </c:val>
          <c:extLst xmlns:c16r2="http://schemas.microsoft.com/office/drawing/2015/06/chart">
            <c:ext xmlns:c16="http://schemas.microsoft.com/office/drawing/2014/chart" uri="{C3380CC4-5D6E-409C-BE32-E72D297353CC}">
              <c16:uniqueId val="{00000000-9507-47FD-BB9D-2B0C59B37C25}"/>
            </c:ext>
          </c:extLst>
        </c:ser>
        <c:ser>
          <c:idx val="1"/>
          <c:order val="1"/>
          <c:tx>
            <c:strRef>
              <c:f>'CANALES DE COMUNICACION NOVIEMB'!$H$9</c:f>
              <c:strCache>
                <c:ptCount val="1"/>
                <c:pt idx="0">
                  <c:v>PORCENTAJE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NOVIEMB'!$F$10:$F$13</c:f>
              <c:strCache>
                <c:ptCount val="4"/>
                <c:pt idx="0">
                  <c:v>TELEFÓNICO </c:v>
                </c:pt>
                <c:pt idx="1">
                  <c:v>VIRTUAL </c:v>
                </c:pt>
                <c:pt idx="2">
                  <c:v>PRESENCIAL Y ESCRITO </c:v>
                </c:pt>
                <c:pt idx="3">
                  <c:v>TOTAL</c:v>
                </c:pt>
              </c:strCache>
            </c:strRef>
          </c:cat>
          <c:val>
            <c:numRef>
              <c:f>'CANALES DE COMUNICACION NOVIEMB'!$H$10:$H$13</c:f>
              <c:numCache>
                <c:formatCode>0%</c:formatCode>
                <c:ptCount val="4"/>
                <c:pt idx="0">
                  <c:v>0.38309859154929576</c:v>
                </c:pt>
                <c:pt idx="1">
                  <c:v>0.20563380281690141</c:v>
                </c:pt>
                <c:pt idx="2">
                  <c:v>0.41126760563380282</c:v>
                </c:pt>
                <c:pt idx="3">
                  <c:v>1</c:v>
                </c:pt>
              </c:numCache>
            </c:numRef>
          </c:val>
          <c:extLst xmlns:c16r2="http://schemas.microsoft.com/office/drawing/2015/06/chart">
            <c:ext xmlns:c16="http://schemas.microsoft.com/office/drawing/2014/chart" uri="{C3380CC4-5D6E-409C-BE32-E72D297353CC}">
              <c16:uniqueId val="{00000003-9507-47FD-BB9D-2B0C59B37C25}"/>
            </c:ext>
          </c:extLst>
        </c:ser>
        <c:dLbls>
          <c:showLegendKey val="0"/>
          <c:showVal val="1"/>
          <c:showCatName val="0"/>
          <c:showSerName val="0"/>
          <c:showPercent val="0"/>
          <c:showBubbleSize val="0"/>
        </c:dLbls>
        <c:gapWidth val="150"/>
        <c:shape val="box"/>
        <c:axId val="488608400"/>
        <c:axId val="488597520"/>
        <c:axId val="494995488"/>
      </c:bar3DChart>
      <c:catAx>
        <c:axId val="4886084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88597520"/>
        <c:crosses val="autoZero"/>
        <c:auto val="1"/>
        <c:lblAlgn val="ctr"/>
        <c:lblOffset val="100"/>
        <c:noMultiLvlLbl val="0"/>
      </c:catAx>
      <c:valAx>
        <c:axId val="488597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88608400"/>
        <c:crosses val="autoZero"/>
        <c:crossBetween val="between"/>
      </c:valAx>
      <c:serAx>
        <c:axId val="494995488"/>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88597520"/>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Correos Institucionales</a:t>
            </a:r>
          </a:p>
        </c:rich>
      </c:tx>
      <c:layout>
        <c:manualLayout>
          <c:xMode val="edge"/>
          <c:yMode val="edge"/>
          <c:x val="0.28244953101792508"/>
          <c:y val="4.0201005025125629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virtual NOVIEMBRE'!$G$9</c:f>
              <c:strCache>
                <c:ptCount val="1"/>
                <c:pt idx="0">
                  <c:v>CANTIDAD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virtual NOVIEMBRE'!$F$10:$F$13</c:f>
              <c:strCache>
                <c:ptCount val="3"/>
                <c:pt idx="0">
                  <c:v>ATENCION AL USUARIO</c:v>
                </c:pt>
                <c:pt idx="1">
                  <c:v>NOTIFICACIONES JUDICIALES</c:v>
                </c:pt>
                <c:pt idx="2">
                  <c:v>TOTAL VIRTUAL </c:v>
                </c:pt>
              </c:strCache>
            </c:strRef>
          </c:cat>
          <c:val>
            <c:numRef>
              <c:f>'canales virtual NOVIEMBRE'!$G$10:$G$13</c:f>
              <c:numCache>
                <c:formatCode>General</c:formatCode>
                <c:ptCount val="4"/>
                <c:pt idx="0">
                  <c:v>71</c:v>
                </c:pt>
                <c:pt idx="1">
                  <c:v>2</c:v>
                </c:pt>
                <c:pt idx="2">
                  <c:v>73</c:v>
                </c:pt>
              </c:numCache>
            </c:numRef>
          </c:val>
          <c:extLst xmlns:c16r2="http://schemas.microsoft.com/office/drawing/2015/06/chart">
            <c:ext xmlns:c16="http://schemas.microsoft.com/office/drawing/2014/chart" uri="{C3380CC4-5D6E-409C-BE32-E72D297353CC}">
              <c16:uniqueId val="{00000000-1D34-4829-AE69-FD0818A8D870}"/>
            </c:ext>
          </c:extLst>
        </c:ser>
        <c:ser>
          <c:idx val="1"/>
          <c:order val="1"/>
          <c:tx>
            <c:strRef>
              <c:f>'canales virtual NOVIEMBRE'!$H$9</c:f>
              <c:strCache>
                <c:ptCount val="1"/>
                <c:pt idx="0">
                  <c:v>PORCENTAJE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virtual NOVIEMBRE'!$F$10:$F$13</c:f>
              <c:strCache>
                <c:ptCount val="3"/>
                <c:pt idx="0">
                  <c:v>ATENCION AL USUARIO</c:v>
                </c:pt>
                <c:pt idx="1">
                  <c:v>NOTIFICACIONES JUDICIALES</c:v>
                </c:pt>
                <c:pt idx="2">
                  <c:v>TOTAL VIRTUAL </c:v>
                </c:pt>
              </c:strCache>
            </c:strRef>
          </c:cat>
          <c:val>
            <c:numRef>
              <c:f>'canales virtual NOVIEMBRE'!$H$10:$H$13</c:f>
              <c:numCache>
                <c:formatCode>0%</c:formatCode>
                <c:ptCount val="4"/>
                <c:pt idx="0">
                  <c:v>0.97399999999999998</c:v>
                </c:pt>
                <c:pt idx="1">
                  <c:v>2.5899999999999999E-2</c:v>
                </c:pt>
                <c:pt idx="2">
                  <c:v>1</c:v>
                </c:pt>
              </c:numCache>
            </c:numRef>
          </c:val>
          <c:extLst xmlns:c16r2="http://schemas.microsoft.com/office/drawing/2015/06/chart">
            <c:ext xmlns:c16="http://schemas.microsoft.com/office/drawing/2014/chart" uri="{C3380CC4-5D6E-409C-BE32-E72D297353CC}">
              <c16:uniqueId val="{00000001-1D34-4829-AE69-FD0818A8D870}"/>
            </c:ext>
          </c:extLst>
        </c:ser>
        <c:dLbls>
          <c:showLegendKey val="0"/>
          <c:showVal val="1"/>
          <c:showCatName val="0"/>
          <c:showSerName val="0"/>
          <c:showPercent val="0"/>
          <c:showBubbleSize val="0"/>
        </c:dLbls>
        <c:gapWidth val="150"/>
        <c:shape val="box"/>
        <c:axId val="488604048"/>
        <c:axId val="488606224"/>
        <c:axId val="494998608"/>
      </c:bar3DChart>
      <c:catAx>
        <c:axId val="4886040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88606224"/>
        <c:crosses val="autoZero"/>
        <c:auto val="1"/>
        <c:lblAlgn val="ctr"/>
        <c:lblOffset val="100"/>
        <c:noMultiLvlLbl val="0"/>
      </c:catAx>
      <c:valAx>
        <c:axId val="488606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88604048"/>
        <c:crosses val="autoZero"/>
        <c:crossBetween val="between"/>
      </c:valAx>
      <c:serAx>
        <c:axId val="494998608"/>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88606224"/>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LINEA MOVIL 3103310083   </a:t>
            </a:r>
          </a:p>
        </c:rich>
      </c:tx>
      <c:layout>
        <c:manualLayout>
          <c:xMode val="edge"/>
          <c:yMode val="edge"/>
          <c:x val="0.12455418207058794"/>
          <c:y val="1.851851851851851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705666273487344"/>
          <c:y val="0.23125147690092407"/>
          <c:w val="0.66258359000300204"/>
          <c:h val="0.35023867640196765"/>
        </c:manualLayout>
      </c:layout>
      <c:bar3DChart>
        <c:barDir val="col"/>
        <c:grouping val="standard"/>
        <c:varyColors val="0"/>
        <c:ser>
          <c:idx val="0"/>
          <c:order val="0"/>
          <c:tx>
            <c:strRef>
              <c:f>'canales de comunicacion '!$G$9</c:f>
              <c:strCache>
                <c:ptCount val="1"/>
                <c:pt idx="0">
                  <c:v>CANTIDAD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'!$F$10:$F$13</c:f>
              <c:strCache>
                <c:ptCount val="4"/>
                <c:pt idx="0">
                  <c:v>LLAMADAS RECIBIDAS</c:v>
                </c:pt>
                <c:pt idx="1">
                  <c:v>LLAMADAS REALIZADAS</c:v>
                </c:pt>
                <c:pt idx="2">
                  <c:v>LLAMADAS PERDIDAS</c:v>
                </c:pt>
                <c:pt idx="3">
                  <c:v>TOTAL DE LLAMADAS</c:v>
                </c:pt>
              </c:strCache>
            </c:strRef>
          </c:cat>
          <c:val>
            <c:numRef>
              <c:f>'canales de comunicacion '!$G$10:$G$13</c:f>
              <c:numCache>
                <c:formatCode>General</c:formatCode>
                <c:ptCount val="4"/>
                <c:pt idx="0">
                  <c:v>90</c:v>
                </c:pt>
                <c:pt idx="1">
                  <c:v>31</c:v>
                </c:pt>
                <c:pt idx="2">
                  <c:v>15</c:v>
                </c:pt>
                <c:pt idx="3">
                  <c:v>136</c:v>
                </c:pt>
              </c:numCache>
            </c:numRef>
          </c:val>
          <c:extLst xmlns:c16r2="http://schemas.microsoft.com/office/drawing/2015/06/chart">
            <c:ext xmlns:c16="http://schemas.microsoft.com/office/drawing/2014/chart" uri="{C3380CC4-5D6E-409C-BE32-E72D297353CC}">
              <c16:uniqueId val="{00000000-5A13-4EA0-A030-EA9A5DE1E339}"/>
            </c:ext>
          </c:extLst>
        </c:ser>
        <c:ser>
          <c:idx val="1"/>
          <c:order val="1"/>
          <c:tx>
            <c:strRef>
              <c:f>'canales de comunicacion '!$H$9</c:f>
              <c:strCache>
                <c:ptCount val="1"/>
                <c:pt idx="0">
                  <c:v>PORCENTAJE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'!$F$10:$F$13</c:f>
              <c:strCache>
                <c:ptCount val="4"/>
                <c:pt idx="0">
                  <c:v>LLAMADAS RECIBIDAS</c:v>
                </c:pt>
                <c:pt idx="1">
                  <c:v>LLAMADAS REALIZADAS</c:v>
                </c:pt>
                <c:pt idx="2">
                  <c:v>LLAMADAS PERDIDAS</c:v>
                </c:pt>
                <c:pt idx="3">
                  <c:v>TOTAL DE LLAMADAS</c:v>
                </c:pt>
              </c:strCache>
            </c:strRef>
          </c:cat>
          <c:val>
            <c:numRef>
              <c:f>'canales de comunicacion '!$H$10:$H$13</c:f>
              <c:numCache>
                <c:formatCode>0%</c:formatCode>
                <c:ptCount val="4"/>
                <c:pt idx="0">
                  <c:v>0.66176470588235292</c:v>
                </c:pt>
                <c:pt idx="1">
                  <c:v>0.22794117647058823</c:v>
                </c:pt>
                <c:pt idx="2">
                  <c:v>0.11029411764705882</c:v>
                </c:pt>
                <c:pt idx="3">
                  <c:v>1</c:v>
                </c:pt>
              </c:numCache>
            </c:numRef>
          </c:val>
          <c:extLst xmlns:c16r2="http://schemas.microsoft.com/office/drawing/2015/06/chart">
            <c:ext xmlns:c16="http://schemas.microsoft.com/office/drawing/2014/chart" uri="{C3380CC4-5D6E-409C-BE32-E72D297353CC}">
              <c16:uniqueId val="{00000001-5A13-4EA0-A030-EA9A5DE1E339}"/>
            </c:ext>
          </c:extLst>
        </c:ser>
        <c:dLbls>
          <c:showLegendKey val="0"/>
          <c:showVal val="1"/>
          <c:showCatName val="0"/>
          <c:showSerName val="0"/>
          <c:showPercent val="0"/>
          <c:showBubbleSize val="0"/>
        </c:dLbls>
        <c:gapWidth val="150"/>
        <c:shape val="box"/>
        <c:axId val="494491936"/>
        <c:axId val="494490304"/>
        <c:axId val="495000480"/>
      </c:bar3DChart>
      <c:catAx>
        <c:axId val="49449193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4490304"/>
        <c:crosses val="autoZero"/>
        <c:auto val="1"/>
        <c:lblAlgn val="ctr"/>
        <c:lblOffset val="100"/>
        <c:noMultiLvlLbl val="0"/>
      </c:catAx>
      <c:valAx>
        <c:axId val="494490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4491936"/>
        <c:crosses val="autoZero"/>
        <c:crossBetween val="between"/>
      </c:valAx>
      <c:serAx>
        <c:axId val="495000480"/>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4490304"/>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s-CO"/>
              <a:t>TIPOS DE PQRSD CANAL PRESENCIAL</a:t>
            </a:r>
          </a:p>
        </c:rich>
      </c:tx>
      <c:layout>
        <c:manualLayout>
          <c:xMode val="edge"/>
          <c:yMode val="edge"/>
          <c:x val="0.25982302808836599"/>
          <c:y val="6.1628812565022E-2"/>
        </c:manualLayout>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7969230385425029E-2"/>
          <c:y val="2.1413325531971717E-2"/>
          <c:w val="0.85575523610334536"/>
          <c:h val="0.75348202616009341"/>
        </c:manualLayout>
      </c:layout>
      <c:bar3DChart>
        <c:barDir val="col"/>
        <c:grouping val="standard"/>
        <c:varyColors val="0"/>
        <c:ser>
          <c:idx val="0"/>
          <c:order val="0"/>
          <c:tx>
            <c:strRef>
              <c:f>'tipos pqrs NOVIEMBRE 2019'!$G$9</c:f>
              <c:strCache>
                <c:ptCount val="1"/>
                <c:pt idx="0">
                  <c:v>CANTIDAD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'tipos pqrs NOVIEMBRE 2019'!$F$10:$F$16</c:f>
              <c:strCache>
                <c:ptCount val="7"/>
                <c:pt idx="0">
                  <c:v>PETICIONES</c:v>
                </c:pt>
                <c:pt idx="1">
                  <c:v>QUEJAS </c:v>
                </c:pt>
                <c:pt idx="2">
                  <c:v>RECLAMOS</c:v>
                </c:pt>
                <c:pt idx="3">
                  <c:v>SUGERENCIAS </c:v>
                </c:pt>
                <c:pt idx="4">
                  <c:v>DENUNCIAS</c:v>
                </c:pt>
                <c:pt idx="5">
                  <c:v>OTROS</c:v>
                </c:pt>
                <c:pt idx="6">
                  <c:v>TOTAL</c:v>
                </c:pt>
              </c:strCache>
            </c:strRef>
          </c:cat>
          <c:val>
            <c:numRef>
              <c:f>'tipos pqrs NOVIEMBRE 2019'!$G$10:$G$16</c:f>
              <c:numCache>
                <c:formatCode>General</c:formatCode>
                <c:ptCount val="7"/>
                <c:pt idx="0">
                  <c:v>98</c:v>
                </c:pt>
                <c:pt idx="1">
                  <c:v>0</c:v>
                </c:pt>
                <c:pt idx="2">
                  <c:v>0</c:v>
                </c:pt>
                <c:pt idx="3">
                  <c:v>0</c:v>
                </c:pt>
                <c:pt idx="4">
                  <c:v>0</c:v>
                </c:pt>
                <c:pt idx="5">
                  <c:v>48</c:v>
                </c:pt>
                <c:pt idx="6">
                  <c:v>146</c:v>
                </c:pt>
              </c:numCache>
            </c:numRef>
          </c:val>
          <c:extLst xmlns:c16r2="http://schemas.microsoft.com/office/drawing/2015/06/chart">
            <c:ext xmlns:c16="http://schemas.microsoft.com/office/drawing/2014/chart" uri="{C3380CC4-5D6E-409C-BE32-E72D297353CC}">
              <c16:uniqueId val="{00000000-DED0-45FD-9780-994548E4D4FF}"/>
            </c:ext>
          </c:extLst>
        </c:ser>
        <c:ser>
          <c:idx val="1"/>
          <c:order val="1"/>
          <c:tx>
            <c:strRef>
              <c:f>'tipos pqrs NOVIEMBRE 2019'!$H$9</c:f>
              <c:strCache>
                <c:ptCount val="1"/>
                <c:pt idx="0">
                  <c:v>PORCENTAJE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'tipos pqrs NOVIEMBRE 2019'!$F$10:$F$16</c:f>
              <c:strCache>
                <c:ptCount val="7"/>
                <c:pt idx="0">
                  <c:v>PETICIONES</c:v>
                </c:pt>
                <c:pt idx="1">
                  <c:v>QUEJAS </c:v>
                </c:pt>
                <c:pt idx="2">
                  <c:v>RECLAMOS</c:v>
                </c:pt>
                <c:pt idx="3">
                  <c:v>SUGERENCIAS </c:v>
                </c:pt>
                <c:pt idx="4">
                  <c:v>DENUNCIAS</c:v>
                </c:pt>
                <c:pt idx="5">
                  <c:v>OTROS</c:v>
                </c:pt>
                <c:pt idx="6">
                  <c:v>TOTAL</c:v>
                </c:pt>
              </c:strCache>
            </c:strRef>
          </c:cat>
          <c:val>
            <c:numRef>
              <c:f>'tipos pqrs NOVIEMBRE 2019'!$H$10:$H$16</c:f>
              <c:numCache>
                <c:formatCode>0.0%</c:formatCode>
                <c:ptCount val="7"/>
                <c:pt idx="0" formatCode="0%">
                  <c:v>0.67123287671232879</c:v>
                </c:pt>
                <c:pt idx="1">
                  <c:v>0</c:v>
                </c:pt>
                <c:pt idx="2">
                  <c:v>0</c:v>
                </c:pt>
                <c:pt idx="3">
                  <c:v>0</c:v>
                </c:pt>
                <c:pt idx="4">
                  <c:v>0</c:v>
                </c:pt>
                <c:pt idx="5" formatCode="0%">
                  <c:v>0.32876712328767121</c:v>
                </c:pt>
                <c:pt idx="6" formatCode="0%">
                  <c:v>1</c:v>
                </c:pt>
              </c:numCache>
            </c:numRef>
          </c:val>
          <c:extLst xmlns:c16r2="http://schemas.microsoft.com/office/drawing/2015/06/chart">
            <c:ext xmlns:c16="http://schemas.microsoft.com/office/drawing/2014/chart" uri="{C3380CC4-5D6E-409C-BE32-E72D297353CC}">
              <c16:uniqueId val="{00000001-DED0-45FD-9780-994548E4D4FF}"/>
            </c:ext>
          </c:extLst>
        </c:ser>
        <c:dLbls>
          <c:showLegendKey val="0"/>
          <c:showVal val="1"/>
          <c:showCatName val="0"/>
          <c:showSerName val="0"/>
          <c:showPercent val="0"/>
          <c:showBubbleSize val="0"/>
        </c:dLbls>
        <c:gapWidth val="150"/>
        <c:shape val="box"/>
        <c:axId val="488607856"/>
        <c:axId val="488611120"/>
        <c:axId val="494994240"/>
      </c:bar3DChart>
      <c:catAx>
        <c:axId val="4886078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s-ES"/>
          </a:p>
        </c:txPr>
        <c:crossAx val="488611120"/>
        <c:crosses val="autoZero"/>
        <c:auto val="1"/>
        <c:lblAlgn val="ctr"/>
        <c:lblOffset val="100"/>
        <c:noMultiLvlLbl val="0"/>
      </c:catAx>
      <c:valAx>
        <c:axId val="48861112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88607856"/>
        <c:crosses val="autoZero"/>
        <c:crossBetween val="between"/>
      </c:valAx>
      <c:serAx>
        <c:axId val="494994240"/>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88611120"/>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69EB0BC0-9BA3-46B9-936A-0C4C43B550CF}" type="datetimeFigureOut">
              <a:rPr lang="es-CO" smtClean="0"/>
              <a:t>23/12/2019</a:t>
            </a:fld>
            <a:endParaRPr lang="es-CO"/>
          </a:p>
        </p:txBody>
      </p:sp>
      <p:sp>
        <p:nvSpPr>
          <p:cNvPr id="4" name="Marcador de imagen de diapositiva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B148909F-E698-4822-9125-D2CD0217EB14}" type="slidenum">
              <a:rPr lang="es-CO" smtClean="0"/>
              <a:t>‹Nº›</a:t>
            </a:fld>
            <a:endParaRPr lang="es-CO"/>
          </a:p>
        </p:txBody>
      </p:sp>
    </p:spTree>
    <p:extLst>
      <p:ext uri="{BB962C8B-B14F-4D97-AF65-F5344CB8AC3E}">
        <p14:creationId xmlns:p14="http://schemas.microsoft.com/office/powerpoint/2010/main" val="397857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B148909F-E698-4822-9125-D2CD0217EB14}" type="slidenum">
              <a:rPr lang="es-CO" smtClean="0"/>
              <a:t>4</a:t>
            </a:fld>
            <a:endParaRPr lang="es-CO"/>
          </a:p>
        </p:txBody>
      </p:sp>
    </p:spTree>
    <p:extLst>
      <p:ext uri="{BB962C8B-B14F-4D97-AF65-F5344CB8AC3E}">
        <p14:creationId xmlns:p14="http://schemas.microsoft.com/office/powerpoint/2010/main" val="3918013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 </a:t>
            </a:r>
            <a:endParaRPr lang="es-ES" dirty="0"/>
          </a:p>
        </p:txBody>
      </p:sp>
      <p:sp>
        <p:nvSpPr>
          <p:cNvPr id="4" name="Marcador de número de diapositiva 3"/>
          <p:cNvSpPr>
            <a:spLocks noGrp="1"/>
          </p:cNvSpPr>
          <p:nvPr>
            <p:ph type="sldNum" sz="quarter" idx="10"/>
          </p:nvPr>
        </p:nvSpPr>
        <p:spPr/>
        <p:txBody>
          <a:bodyPr/>
          <a:lstStyle/>
          <a:p>
            <a:fld id="{B148909F-E698-4822-9125-D2CD0217EB14}" type="slidenum">
              <a:rPr lang="es-CO" smtClean="0"/>
              <a:t>6</a:t>
            </a:fld>
            <a:endParaRPr lang="es-CO"/>
          </a:p>
        </p:txBody>
      </p:sp>
    </p:spTree>
    <p:extLst>
      <p:ext uri="{BB962C8B-B14F-4D97-AF65-F5344CB8AC3E}">
        <p14:creationId xmlns:p14="http://schemas.microsoft.com/office/powerpoint/2010/main" val="3471841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23/12/2019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B1842-FFE9-409B-8A37-04893FFE368D}" type="datetimeFigureOut">
              <a:rPr lang="es-CO" smtClean="0"/>
              <a:pPr/>
              <a:t>23/12/2019</a:t>
            </a:fld>
            <a:endParaRPr lang="es-CO"/>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E616C-18FC-48D7-8B7C-FD5B3D61267F}"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notificacionesjudiciales@itp.edu.c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548680"/>
            <a:ext cx="9144000" cy="4524315"/>
          </a:xfrm>
          <a:prstGeom prst="rect">
            <a:avLst/>
          </a:prstGeom>
          <a:noFill/>
        </p:spPr>
        <p:txBody>
          <a:bodyPr wrap="square" rtlCol="0">
            <a:spAutoFit/>
          </a:bodyPr>
          <a:lstStyle/>
          <a:p>
            <a:pPr algn="ctr"/>
            <a:r>
              <a:rPr lang="es-CO" dirty="0"/>
              <a:t>OFICINA DE ATENCIÓN AL </a:t>
            </a:r>
            <a:r>
              <a:rPr lang="es-CO" dirty="0" smtClean="0"/>
              <a:t>USUARIO </a:t>
            </a:r>
            <a:r>
              <a:rPr lang="es-CO" dirty="0"/>
              <a:t>INSTITUTO TECNOLÓGICO DEL PUTUMAYO </a:t>
            </a:r>
          </a:p>
          <a:p>
            <a:pPr algn="ctr"/>
            <a:r>
              <a:rPr lang="es-CO" dirty="0"/>
              <a:t>RESOLUCIONES </a:t>
            </a:r>
            <a:r>
              <a:rPr lang="es-CO" dirty="0" err="1"/>
              <a:t>Nros</a:t>
            </a:r>
            <a:r>
              <a:rPr lang="es-CO" dirty="0"/>
              <a:t>. 0316/2015 - 0070/2016 </a:t>
            </a:r>
          </a:p>
          <a:p>
            <a:r>
              <a:rPr lang="es-CO" dirty="0">
                <a:solidFill>
                  <a:schemeClr val="bg1"/>
                </a:solidFill>
              </a:rPr>
              <a:t> </a:t>
            </a:r>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endParaRPr lang="es-CO" dirty="0"/>
          </a:p>
        </p:txBody>
      </p:sp>
      <p:pic>
        <p:nvPicPr>
          <p:cNvPr id="5" name="Imagen 4" descr="web itp.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1340768"/>
            <a:ext cx="3429000" cy="3596640"/>
          </a:xfrm>
          <a:prstGeom prst="rect">
            <a:avLst/>
          </a:prstGeom>
        </p:spPr>
      </p:pic>
    </p:spTree>
    <p:extLst>
      <p:ext uri="{BB962C8B-B14F-4D97-AF65-F5344CB8AC3E}">
        <p14:creationId xmlns:p14="http://schemas.microsoft.com/office/powerpoint/2010/main" val="293403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3"/>
          <p:cNvSpPr txBox="1">
            <a:spLocks/>
          </p:cNvSpPr>
          <p:nvPr/>
        </p:nvSpPr>
        <p:spPr>
          <a:xfrm>
            <a:off x="395536" y="1340768"/>
            <a:ext cx="8494943" cy="4105739"/>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s-CO" sz="1600" b="1" dirty="0" smtClean="0"/>
          </a:p>
          <a:p>
            <a:pPr marL="0" indent="0" algn="just">
              <a:buFont typeface="Arial" pitchFamily="34" charset="0"/>
              <a:buNone/>
            </a:pPr>
            <a:r>
              <a:rPr lang="es-CO" sz="2400" dirty="0" smtClean="0"/>
              <a:t>En el mes de </a:t>
            </a:r>
            <a:r>
              <a:rPr lang="es-CO" sz="2400" dirty="0" smtClean="0"/>
              <a:t>Noviembre de </a:t>
            </a:r>
            <a:r>
              <a:rPr lang="es-CO" sz="2400" dirty="0" smtClean="0"/>
              <a:t>2019, se dio oportuna remisión a las </a:t>
            </a:r>
            <a:r>
              <a:rPr lang="es-CO" sz="2400" dirty="0" smtClean="0"/>
              <a:t>146 PQRSD</a:t>
            </a:r>
            <a:r>
              <a:rPr lang="es-CO" sz="2400" dirty="0" smtClean="0"/>
              <a:t>, radicadas en la oficina de atención al ciudadano a través del canal presencial, las cuales se direccionaron al personal de las diferentes dependencias administrativas o académicas, los jefes de oficinas, los coordinadores de los grupos internos de trabajo, los docentes y en general, los funcionarios que por delegación se le haya asignado la competencia para decidir, según la materia objeto de la petición, queja, reclamo, sugerencia o denuncia están obligados a responder de manera oportuna dentro de los términos de ley. </a:t>
            </a:r>
            <a:endParaRPr lang="es-CO" sz="2400" dirty="0"/>
          </a:p>
        </p:txBody>
      </p:sp>
      <p:sp>
        <p:nvSpPr>
          <p:cNvPr id="3" name="Título 1"/>
          <p:cNvSpPr txBox="1">
            <a:spLocks/>
          </p:cNvSpPr>
          <p:nvPr/>
        </p:nvSpPr>
        <p:spPr>
          <a:xfrm>
            <a:off x="528207" y="836712"/>
            <a:ext cx="82296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1800" b="1" dirty="0" smtClean="0"/>
              <a:t>OPORTUNIDAD DE REDIRECCIONAMIENTO A LAS PQRSD</a:t>
            </a:r>
            <a:r>
              <a:rPr lang="es-CO" sz="4000" b="1" dirty="0" smtClean="0"/>
              <a:t/>
            </a:r>
            <a:br>
              <a:rPr lang="es-CO" sz="4000" b="1" dirty="0" smtClean="0"/>
            </a:br>
            <a:endParaRPr lang="es-CO" sz="4000" dirty="0"/>
          </a:p>
        </p:txBody>
      </p:sp>
    </p:spTree>
    <p:extLst>
      <p:ext uri="{BB962C8B-B14F-4D97-AF65-F5344CB8AC3E}">
        <p14:creationId xmlns:p14="http://schemas.microsoft.com/office/powerpoint/2010/main" val="725598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 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0806" y="3429000"/>
            <a:ext cx="3672408" cy="1610970"/>
          </a:xfrm>
          <a:prstGeom prst="rect">
            <a:avLst/>
          </a:prstGeom>
        </p:spPr>
      </p:pic>
      <p:sp>
        <p:nvSpPr>
          <p:cNvPr id="5" name="CuadroTexto 4"/>
          <p:cNvSpPr txBox="1"/>
          <p:nvPr/>
        </p:nvSpPr>
        <p:spPr>
          <a:xfrm>
            <a:off x="2267744" y="1499300"/>
            <a:ext cx="4838533" cy="1569660"/>
          </a:xfrm>
          <a:prstGeom prst="rect">
            <a:avLst/>
          </a:prstGeom>
          <a:noFill/>
        </p:spPr>
        <p:txBody>
          <a:bodyPr wrap="square" rtlCol="0">
            <a:spAutoFit/>
          </a:bodyPr>
          <a:lstStyle/>
          <a:p>
            <a:pPr algn="ctr"/>
            <a:r>
              <a:rPr lang="es-ES" sz="9600" b="1" dirty="0" smtClean="0"/>
              <a:t>GRACIAS </a:t>
            </a:r>
            <a:endParaRPr lang="es-CO" sz="9600" b="1" dirty="0"/>
          </a:p>
        </p:txBody>
      </p:sp>
    </p:spTree>
    <p:extLst>
      <p:ext uri="{BB962C8B-B14F-4D97-AF65-F5344CB8AC3E}">
        <p14:creationId xmlns:p14="http://schemas.microsoft.com/office/powerpoint/2010/main" val="170496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43608" y="836712"/>
            <a:ext cx="6912768" cy="5355312"/>
          </a:xfrm>
          <a:prstGeom prst="rect">
            <a:avLst/>
          </a:prstGeom>
          <a:noFill/>
        </p:spPr>
        <p:txBody>
          <a:bodyPr wrap="square" rtlCol="0">
            <a:spAutoFit/>
          </a:bodyPr>
          <a:lstStyle/>
          <a:p>
            <a:pPr algn="ctr"/>
            <a:r>
              <a:rPr lang="es-CO" dirty="0" smtClean="0"/>
              <a:t>Rector</a:t>
            </a:r>
          </a:p>
          <a:p>
            <a:pPr algn="ctr"/>
            <a:r>
              <a:rPr lang="es-CO" dirty="0" smtClean="0"/>
              <a:t>Miguel </a:t>
            </a:r>
            <a:r>
              <a:rPr lang="es-CO" dirty="0" err="1" smtClean="0"/>
              <a:t>Angel</a:t>
            </a:r>
            <a:r>
              <a:rPr lang="es-CO" dirty="0" smtClean="0"/>
              <a:t> </a:t>
            </a:r>
            <a:r>
              <a:rPr lang="es-CO" dirty="0" err="1" smtClean="0"/>
              <a:t>Canchala</a:t>
            </a:r>
            <a:r>
              <a:rPr lang="es-CO" dirty="0" smtClean="0"/>
              <a:t> Delgado</a:t>
            </a:r>
          </a:p>
          <a:p>
            <a:pPr algn="ctr"/>
            <a:r>
              <a:rPr lang="es-CO" dirty="0" smtClean="0"/>
              <a:t>Rector (e)</a:t>
            </a:r>
          </a:p>
          <a:p>
            <a:pPr algn="ctr"/>
            <a:endParaRPr lang="es-CO" dirty="0" smtClean="0"/>
          </a:p>
          <a:p>
            <a:pPr algn="ctr"/>
            <a:r>
              <a:rPr lang="es-CO" dirty="0" smtClean="0"/>
              <a:t>Vicerrectoría Administrativa </a:t>
            </a:r>
          </a:p>
          <a:p>
            <a:pPr algn="ctr"/>
            <a:r>
              <a:rPr lang="es-CO" dirty="0" smtClean="0"/>
              <a:t>Carlos Fernando Cuellar </a:t>
            </a:r>
            <a:r>
              <a:rPr lang="es-CO" dirty="0" smtClean="0"/>
              <a:t>Martínez</a:t>
            </a:r>
            <a:endParaRPr lang="es-CO" dirty="0" smtClean="0"/>
          </a:p>
          <a:p>
            <a:pPr algn="ctr"/>
            <a:r>
              <a:rPr lang="es-CO" dirty="0" smtClean="0"/>
              <a:t>Vicerrector Administrativo</a:t>
            </a:r>
          </a:p>
          <a:p>
            <a:pPr algn="ctr"/>
            <a:endParaRPr lang="es-CO" dirty="0"/>
          </a:p>
          <a:p>
            <a:pPr algn="ctr"/>
            <a:r>
              <a:rPr lang="es-CO" dirty="0"/>
              <a:t>Oficina de </a:t>
            </a:r>
            <a:r>
              <a:rPr lang="es-CO" dirty="0" smtClean="0"/>
              <a:t>Atención al Ciudadano </a:t>
            </a:r>
            <a:endParaRPr lang="es-CO" dirty="0"/>
          </a:p>
          <a:p>
            <a:pPr algn="ctr"/>
            <a:r>
              <a:rPr lang="es-CO" dirty="0" smtClean="0"/>
              <a:t>Responsable Martha Judith Pérez</a:t>
            </a:r>
          </a:p>
          <a:p>
            <a:pPr algn="ctr"/>
            <a:r>
              <a:rPr lang="es-CO" dirty="0" smtClean="0"/>
              <a:t>Apoyo a Vicerrectoría Administrativa</a:t>
            </a:r>
          </a:p>
          <a:p>
            <a:pPr algn="ctr"/>
            <a:endParaRPr lang="es-CO" dirty="0"/>
          </a:p>
          <a:p>
            <a:pPr algn="ctr"/>
            <a:r>
              <a:rPr lang="es-CO" dirty="0" smtClean="0"/>
              <a:t>Documento Elaborado por: Angela Yolima Bermeo Navia</a:t>
            </a:r>
          </a:p>
          <a:p>
            <a:pPr algn="ctr"/>
            <a:r>
              <a:rPr lang="es-CO" dirty="0" smtClean="0"/>
              <a:t>Apoyo </a:t>
            </a:r>
            <a:r>
              <a:rPr lang="es-CO" dirty="0"/>
              <a:t>a </a:t>
            </a:r>
            <a:r>
              <a:rPr lang="es-CO" dirty="0" smtClean="0"/>
              <a:t>Vicerrectoría Administrativa</a:t>
            </a:r>
          </a:p>
          <a:p>
            <a:pPr algn="ctr"/>
            <a:endParaRPr lang="es-CO" dirty="0" smtClean="0"/>
          </a:p>
          <a:p>
            <a:pPr algn="ctr"/>
            <a:endParaRPr lang="es-CO" dirty="0" smtClean="0"/>
          </a:p>
          <a:p>
            <a:pPr algn="ctr"/>
            <a:endParaRPr lang="es-CO" dirty="0"/>
          </a:p>
          <a:p>
            <a:pPr algn="ctr"/>
            <a:endParaRPr lang="es-CO" dirty="0" smtClean="0"/>
          </a:p>
          <a:p>
            <a:pPr algn="ctr"/>
            <a:endParaRPr lang="es-CO"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9"/>
            <a:ext cx="8229600" cy="922113"/>
          </a:xfrm>
        </p:spPr>
        <p:txBody>
          <a:bodyPr>
            <a:normAutofit fontScale="90000"/>
          </a:bodyPr>
          <a:lstStyle/>
          <a:p>
            <a:r>
              <a:rPr lang="es-CO" sz="2200" dirty="0"/>
              <a:t/>
            </a:r>
            <a:br>
              <a:rPr lang="es-CO" sz="2200" dirty="0"/>
            </a:br>
            <a:r>
              <a:rPr lang="es-CO" sz="2000" b="1" dirty="0"/>
              <a:t>INFORME MENSUAL DE </a:t>
            </a:r>
            <a:r>
              <a:rPr lang="es-CO" sz="2000" b="1" dirty="0" smtClean="0"/>
              <a:t>PQRSD </a:t>
            </a:r>
            <a:r>
              <a:rPr lang="es-CO" sz="2000" b="1" dirty="0"/>
              <a:t/>
            </a:r>
            <a:br>
              <a:rPr lang="es-CO" sz="2000" b="1" dirty="0"/>
            </a:br>
            <a:r>
              <a:rPr lang="es-CO" sz="2000" b="1" dirty="0" smtClean="0"/>
              <a:t>NOVIEMBRE</a:t>
            </a:r>
            <a:r>
              <a:rPr lang="es-CO" sz="2000" b="1" dirty="0" smtClean="0"/>
              <a:t> </a:t>
            </a:r>
            <a:r>
              <a:rPr lang="es-CO" sz="2000" b="1" dirty="0" smtClean="0"/>
              <a:t>DE 2019</a:t>
            </a:r>
            <a:r>
              <a:rPr lang="es-CO" sz="2000" dirty="0"/>
              <a:t/>
            </a:r>
            <a:br>
              <a:rPr lang="es-CO" sz="2000" dirty="0"/>
            </a:br>
            <a:endParaRPr lang="es-CO" sz="2000" dirty="0"/>
          </a:p>
        </p:txBody>
      </p:sp>
      <p:sp>
        <p:nvSpPr>
          <p:cNvPr id="4" name="Marcador de contenido 2"/>
          <p:cNvSpPr>
            <a:spLocks noGrp="1"/>
          </p:cNvSpPr>
          <p:nvPr>
            <p:ph idx="1"/>
          </p:nvPr>
        </p:nvSpPr>
        <p:spPr>
          <a:xfrm>
            <a:off x="605823" y="1051720"/>
            <a:ext cx="7884876" cy="242239"/>
          </a:xfrm>
        </p:spPr>
        <p:txBody>
          <a:bodyPr>
            <a:noAutofit/>
          </a:bodyPr>
          <a:lstStyle/>
          <a:p>
            <a:pPr marL="0" indent="0" algn="ctr">
              <a:buNone/>
            </a:pPr>
            <a:r>
              <a:rPr lang="es-CO" sz="1200" b="1" dirty="0" smtClean="0"/>
              <a:t>TOTAL PQRSD RECIBIDAS </a:t>
            </a:r>
            <a:r>
              <a:rPr lang="es-CO" sz="1200" b="1" dirty="0"/>
              <a:t>POR LA </a:t>
            </a:r>
            <a:r>
              <a:rPr lang="es-CO" sz="1200" b="1" dirty="0" smtClean="0"/>
              <a:t>OFICINA: </a:t>
            </a:r>
            <a:r>
              <a:rPr lang="es-CO" sz="1400" dirty="0">
                <a:solidFill>
                  <a:srgbClr val="FF0000"/>
                </a:solidFill>
              </a:rPr>
              <a:t/>
            </a:r>
            <a:br>
              <a:rPr lang="es-CO" sz="1400" dirty="0">
                <a:solidFill>
                  <a:srgbClr val="FF0000"/>
                </a:solidFill>
              </a:rPr>
            </a:br>
            <a:endParaRPr lang="es-CO" sz="1400" dirty="0" smtClean="0">
              <a:solidFill>
                <a:srgbClr val="FF0000"/>
              </a:solidFill>
            </a:endParaRPr>
          </a:p>
          <a:p>
            <a:pPr marL="0" indent="0" algn="ctr">
              <a:buNone/>
            </a:pPr>
            <a:endParaRPr lang="es-CO" sz="1400" dirty="0" smtClean="0"/>
          </a:p>
          <a:p>
            <a:pPr marL="0" indent="0" algn="ctr">
              <a:buNone/>
            </a:pPr>
            <a:endParaRPr lang="es-CO" sz="1400" dirty="0"/>
          </a:p>
          <a:p>
            <a:pPr marL="0" indent="0" algn="ctr">
              <a:buNone/>
            </a:pPr>
            <a:endParaRPr lang="es-CO" sz="1400" dirty="0"/>
          </a:p>
          <a:p>
            <a:pPr marL="0" indent="0" algn="just">
              <a:buNone/>
            </a:pPr>
            <a:endParaRPr lang="es-CO" sz="1400" dirty="0" smtClean="0"/>
          </a:p>
          <a:p>
            <a:pPr marL="0" indent="0" algn="just">
              <a:buNone/>
            </a:pPr>
            <a:endParaRPr lang="es-CO" sz="1200" dirty="0"/>
          </a:p>
          <a:p>
            <a:pPr marL="0" indent="0" algn="just">
              <a:buNone/>
            </a:pPr>
            <a:endParaRPr lang="es-CO" sz="1400" dirty="0" smtClean="0"/>
          </a:p>
          <a:p>
            <a:pPr marL="0" indent="0" algn="just">
              <a:buNone/>
            </a:pPr>
            <a:endParaRPr lang="es-CO" sz="1400" dirty="0" smtClean="0"/>
          </a:p>
          <a:p>
            <a:pPr marL="0" indent="0" algn="just">
              <a:buNone/>
            </a:pPr>
            <a:endParaRPr lang="es-CO" sz="1400" dirty="0"/>
          </a:p>
          <a:p>
            <a:pPr marL="0" indent="0" algn="just">
              <a:buNone/>
            </a:pPr>
            <a:endParaRPr lang="es-CO" sz="1400" dirty="0" smtClean="0"/>
          </a:p>
          <a:p>
            <a:pPr marL="0" indent="0" algn="just">
              <a:buNone/>
            </a:pPr>
            <a:endParaRPr lang="es-CO" sz="1400" dirty="0" smtClean="0"/>
          </a:p>
          <a:p>
            <a:pPr marL="0" indent="0" algn="just">
              <a:buNone/>
            </a:pPr>
            <a:endParaRPr lang="es-CO" sz="1600"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sz="1400" dirty="0"/>
          </a:p>
          <a:p>
            <a:pPr marL="0" indent="0" algn="just">
              <a:buNone/>
            </a:pPr>
            <a:endParaRPr lang="es-CO" sz="1400" dirty="0" smtClean="0"/>
          </a:p>
          <a:p>
            <a:pPr marL="0" indent="0" algn="just">
              <a:buNone/>
            </a:pPr>
            <a:endParaRPr lang="es-CO" sz="1400" dirty="0"/>
          </a:p>
          <a:p>
            <a:pPr marL="0" indent="0" algn="just">
              <a:buNone/>
            </a:pPr>
            <a:endParaRPr lang="es-CO" sz="1400" i="1" dirty="0"/>
          </a:p>
          <a:p>
            <a:pPr marL="0" indent="0" algn="just">
              <a:buNone/>
            </a:pPr>
            <a:endParaRPr lang="es-CO" sz="1400" dirty="0">
              <a:solidFill>
                <a:srgbClr val="FF0000"/>
              </a:solidFill>
            </a:endParaRPr>
          </a:p>
        </p:txBody>
      </p:sp>
      <p:sp>
        <p:nvSpPr>
          <p:cNvPr id="3" name="Rectángulo 2"/>
          <p:cNvSpPr/>
          <p:nvPr/>
        </p:nvSpPr>
        <p:spPr>
          <a:xfrm>
            <a:off x="287524" y="4502802"/>
            <a:ext cx="8568952" cy="1015663"/>
          </a:xfrm>
          <a:prstGeom prst="rect">
            <a:avLst/>
          </a:prstGeom>
        </p:spPr>
        <p:txBody>
          <a:bodyPr wrap="square">
            <a:spAutoFit/>
          </a:bodyPr>
          <a:lstStyle/>
          <a:p>
            <a:pPr algn="just"/>
            <a:r>
              <a:rPr lang="es-CO" sz="1500" dirty="0"/>
              <a:t>A través de la oficina de atención al ciudadano en el mes de </a:t>
            </a:r>
            <a:r>
              <a:rPr lang="es-CO" sz="1500" dirty="0" smtClean="0"/>
              <a:t>Noviembre de </a:t>
            </a:r>
            <a:r>
              <a:rPr lang="es-CO" sz="1500" dirty="0"/>
              <a:t>2019 se recibieron </a:t>
            </a:r>
            <a:r>
              <a:rPr lang="es-CO" sz="1500" dirty="0" smtClean="0"/>
              <a:t>146 requerimientos </a:t>
            </a:r>
            <a:r>
              <a:rPr lang="es-CO" sz="1500" dirty="0"/>
              <a:t>por el canal de atención presencial, </a:t>
            </a:r>
            <a:r>
              <a:rPr lang="es-CO" sz="1500" dirty="0" smtClean="0"/>
              <a:t>73  </a:t>
            </a:r>
            <a:r>
              <a:rPr lang="es-CO" sz="1500" dirty="0" smtClean="0"/>
              <a:t>por </a:t>
            </a:r>
            <a:r>
              <a:rPr lang="es-CO" sz="1500" dirty="0"/>
              <a:t>el canal virtual y </a:t>
            </a:r>
            <a:r>
              <a:rPr lang="es-CO" sz="1500" dirty="0" smtClean="0"/>
              <a:t>136 a </a:t>
            </a:r>
            <a:r>
              <a:rPr lang="es-CO" sz="1500" dirty="0"/>
              <a:t>través del canal telefónico, para un total </a:t>
            </a:r>
            <a:r>
              <a:rPr lang="es-CO" sz="1500" dirty="0" smtClean="0"/>
              <a:t>de </a:t>
            </a:r>
            <a:r>
              <a:rPr lang="es-CO" sz="1500" dirty="0" smtClean="0"/>
              <a:t>355 PQRSD</a:t>
            </a:r>
            <a:r>
              <a:rPr lang="es-CO" sz="1500" dirty="0"/>
              <a:t>,  garantizando el registro del 100% de las PQRSD recibidas en el canal presencial y el oportuno redireccionamiento a las dependencias competentes para el tramite pertinente.</a:t>
            </a:r>
          </a:p>
        </p:txBody>
      </p:sp>
      <p:graphicFrame>
        <p:nvGraphicFramePr>
          <p:cNvPr id="7" name="Gráfico 6"/>
          <p:cNvGraphicFramePr>
            <a:graphicFrameLocks/>
          </p:cNvGraphicFramePr>
          <p:nvPr>
            <p:extLst>
              <p:ext uri="{D42A27DB-BD31-4B8C-83A1-F6EECF244321}">
                <p14:modId xmlns:p14="http://schemas.microsoft.com/office/powerpoint/2010/main" val="2860300040"/>
              </p:ext>
            </p:extLst>
          </p:nvPr>
        </p:nvGraphicFramePr>
        <p:xfrm>
          <a:off x="1423988" y="1700213"/>
          <a:ext cx="6172348" cy="28025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7173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404664"/>
            <a:ext cx="8640960" cy="2169063"/>
          </a:xfrm>
        </p:spPr>
        <p:txBody>
          <a:bodyPr>
            <a:noAutofit/>
          </a:bodyPr>
          <a:lstStyle/>
          <a:p>
            <a:pPr marL="0" indent="0" algn="just">
              <a:buNone/>
            </a:pPr>
            <a:r>
              <a:rPr lang="es-CO" sz="1500" dirty="0" smtClean="0"/>
              <a:t>Los </a:t>
            </a:r>
            <a:r>
              <a:rPr lang="es-CO" sz="1500" dirty="0"/>
              <a:t>correos electrónicos </a:t>
            </a:r>
            <a:r>
              <a:rPr lang="es-CO" sz="1500" u="sng" dirty="0" smtClean="0">
                <a:solidFill>
                  <a:srgbClr val="00B0F0"/>
                </a:solidFill>
              </a:rPr>
              <a:t>atencionalusuario@itp.edu.co</a:t>
            </a:r>
            <a:r>
              <a:rPr lang="es-CO" sz="1500" dirty="0" smtClean="0">
                <a:solidFill>
                  <a:srgbClr val="00B0F0"/>
                </a:solidFill>
              </a:rPr>
              <a:t> </a:t>
            </a:r>
            <a:r>
              <a:rPr lang="es-CO" sz="1500" dirty="0"/>
              <a:t>y  </a:t>
            </a:r>
            <a:r>
              <a:rPr lang="es-CO" sz="1500" dirty="0">
                <a:hlinkClick r:id="rId3"/>
              </a:rPr>
              <a:t>notificacionesjudiciales@itp.edu.co</a:t>
            </a:r>
            <a:r>
              <a:rPr lang="es-CO" sz="1500" dirty="0"/>
              <a:t> , se encuentra activo las 24 horas, no obstante las peticiones, quejas, reclamos y notificaciones enviadas por estos medios se gestionan en horas y días </a:t>
            </a:r>
            <a:r>
              <a:rPr lang="es-CO" sz="1500" dirty="0" smtClean="0"/>
              <a:t>hábiles, una </a:t>
            </a:r>
            <a:r>
              <a:rPr lang="es-CO" sz="1500" dirty="0"/>
              <a:t>vez </a:t>
            </a:r>
            <a:r>
              <a:rPr lang="es-CO" sz="1500" dirty="0" smtClean="0"/>
              <a:t>verificado  </a:t>
            </a:r>
            <a:r>
              <a:rPr lang="es-CO" sz="1500" dirty="0"/>
              <a:t>se constató que en el mes de </a:t>
            </a:r>
            <a:r>
              <a:rPr lang="es-CO" sz="1500" dirty="0" smtClean="0"/>
              <a:t>Octubre de 2019 a través del correo de notificaciones se recibieron dos (02) requerimientos y/o notificaciones,  y al correo de atención al usuario llegaron </a:t>
            </a:r>
            <a:r>
              <a:rPr lang="es-CO" sz="1500" dirty="0" smtClean="0"/>
              <a:t>setenta y un (71) </a:t>
            </a:r>
            <a:r>
              <a:rPr lang="es-CO" sz="1500" dirty="0" smtClean="0"/>
              <a:t>PQRSD, por </a:t>
            </a:r>
            <a:r>
              <a:rPr lang="es-CO" sz="1500" dirty="0"/>
              <a:t>la línea móvil </a:t>
            </a:r>
            <a:r>
              <a:rPr lang="es-CO" sz="1500" dirty="0" smtClean="0"/>
              <a:t>3103310083 </a:t>
            </a:r>
            <a:r>
              <a:rPr lang="es-CO" sz="1500" dirty="0"/>
              <a:t>de atención al ciudadano </a:t>
            </a:r>
            <a:r>
              <a:rPr lang="es-CO" sz="1500" dirty="0" smtClean="0"/>
              <a:t>se atendieron </a:t>
            </a:r>
            <a:r>
              <a:rPr lang="es-CO" sz="1500" dirty="0" smtClean="0"/>
              <a:t>ciento veintiún (121) </a:t>
            </a:r>
            <a:r>
              <a:rPr lang="es-CO" sz="1500" dirty="0" smtClean="0"/>
              <a:t>llamadas entre realizadas y recibidas, dónde </a:t>
            </a:r>
            <a:r>
              <a:rPr lang="es-CO" sz="1500" dirty="0"/>
              <a:t>se brindó información tendiente a la oferta </a:t>
            </a:r>
            <a:r>
              <a:rPr lang="es-CO" sz="1500" dirty="0" smtClean="0"/>
              <a:t>académica, fechas de matriculas, valores de pago para diferentes tramites Institucionales, información de respuestas a solicitudes, información para contactar a otras dependencias y </a:t>
            </a:r>
            <a:r>
              <a:rPr lang="es-CO" sz="1500" dirty="0"/>
              <a:t>orientación sobre temas y servicios que son competencia del ITP.    </a:t>
            </a:r>
          </a:p>
          <a:p>
            <a:pPr marL="0" indent="0" algn="ctr">
              <a:buNone/>
            </a:pPr>
            <a:endParaRPr lang="es-CO" sz="800" dirty="0" smtClean="0"/>
          </a:p>
          <a:p>
            <a:pPr marL="0" indent="0" algn="just">
              <a:buNone/>
            </a:pPr>
            <a:endParaRPr lang="es-CO" sz="600" dirty="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smtClean="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p:txBody>
      </p:sp>
      <p:graphicFrame>
        <p:nvGraphicFramePr>
          <p:cNvPr id="7" name="Gráfico 6"/>
          <p:cNvGraphicFramePr>
            <a:graphicFrameLocks/>
          </p:cNvGraphicFramePr>
          <p:nvPr>
            <p:extLst>
              <p:ext uri="{D42A27DB-BD31-4B8C-83A1-F6EECF244321}">
                <p14:modId xmlns:p14="http://schemas.microsoft.com/office/powerpoint/2010/main" val="3227476592"/>
              </p:ext>
            </p:extLst>
          </p:nvPr>
        </p:nvGraphicFramePr>
        <p:xfrm>
          <a:off x="323528" y="2573727"/>
          <a:ext cx="5256584" cy="274239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áfico 7"/>
          <p:cNvGraphicFramePr>
            <a:graphicFrameLocks/>
          </p:cNvGraphicFramePr>
          <p:nvPr>
            <p:extLst>
              <p:ext uri="{D42A27DB-BD31-4B8C-83A1-F6EECF244321}">
                <p14:modId xmlns:p14="http://schemas.microsoft.com/office/powerpoint/2010/main" val="4120205288"/>
              </p:ext>
            </p:extLst>
          </p:nvPr>
        </p:nvGraphicFramePr>
        <p:xfrm>
          <a:off x="5652120" y="2708920"/>
          <a:ext cx="3384376" cy="217093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11503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0930"/>
            <a:ext cx="8229600" cy="666080"/>
          </a:xfrm>
        </p:spPr>
        <p:txBody>
          <a:bodyPr>
            <a:normAutofit/>
          </a:bodyPr>
          <a:lstStyle/>
          <a:p>
            <a:r>
              <a:rPr lang="es-CO" sz="2000" dirty="0" smtClean="0"/>
              <a:t>TIPOLOGÍA O MODALIDADES  </a:t>
            </a:r>
            <a:endParaRPr lang="es-CO" sz="2000" dirty="0"/>
          </a:p>
        </p:txBody>
      </p:sp>
      <p:sp>
        <p:nvSpPr>
          <p:cNvPr id="3" name="Marcador de contenido 2"/>
          <p:cNvSpPr>
            <a:spLocks noGrp="1"/>
          </p:cNvSpPr>
          <p:nvPr>
            <p:ph idx="1"/>
          </p:nvPr>
        </p:nvSpPr>
        <p:spPr>
          <a:xfrm>
            <a:off x="429934" y="1033990"/>
            <a:ext cx="8229600" cy="4483241"/>
          </a:xfrm>
        </p:spPr>
        <p:txBody>
          <a:bodyPr>
            <a:normAutofit/>
          </a:bodyPr>
          <a:lstStyle/>
          <a:p>
            <a:pPr marL="0" indent="0" algn="just">
              <a:buNone/>
            </a:pPr>
            <a:r>
              <a:rPr lang="es-CO" sz="1400" dirty="0"/>
              <a:t>Para interpretar y aplicar el tipo de solicitudes recibidas se tendrán en cuenta las siguientes definiciones: Peticiones; Quejas; Reclamos; Sugerencias y Denuncias, de acuerdo a la Resolución </a:t>
            </a:r>
            <a:r>
              <a:rPr lang="es-CO" sz="1400" dirty="0" smtClean="0"/>
              <a:t>No.0070/2016.</a:t>
            </a:r>
          </a:p>
          <a:p>
            <a:pPr marL="0" indent="0" algn="ctr">
              <a:buNone/>
            </a:pPr>
            <a:endParaRPr lang="es-CO" sz="1400" dirty="0" smtClean="0"/>
          </a:p>
          <a:p>
            <a:pPr marL="0" indent="0" algn="ctr">
              <a:buNone/>
            </a:pPr>
            <a:r>
              <a:rPr lang="es-CO" sz="1400" dirty="0" smtClean="0"/>
              <a:t>PQRSD RECIBIDOS POR EL CANAL PRESENCIAL</a:t>
            </a:r>
          </a:p>
          <a:p>
            <a:pPr marL="0" indent="0" algn="ctr">
              <a:buNone/>
            </a:pPr>
            <a:endParaRPr lang="es-CO" sz="1400" dirty="0" smtClean="0"/>
          </a:p>
          <a:p>
            <a:pPr marL="0" indent="0" algn="ctr">
              <a:buNone/>
            </a:pPr>
            <a:endParaRPr lang="es-CO" sz="1400" dirty="0"/>
          </a:p>
          <a:p>
            <a:pPr marL="0" indent="0" algn="just">
              <a:buNone/>
            </a:pPr>
            <a:endParaRPr lang="es-CO" sz="7200" dirty="0"/>
          </a:p>
          <a:p>
            <a:pPr marL="0" indent="0" algn="ctr">
              <a:buNone/>
            </a:pPr>
            <a:endParaRPr lang="es-ES" sz="1200" dirty="0" smtClean="0"/>
          </a:p>
          <a:p>
            <a:pPr marL="0" indent="0" algn="ctr">
              <a:buNone/>
            </a:pPr>
            <a:endParaRPr lang="es-ES" sz="1200" dirty="0"/>
          </a:p>
          <a:p>
            <a:pPr marL="0" indent="0" algn="ctr">
              <a:buNone/>
            </a:pPr>
            <a:endParaRPr lang="es-ES" sz="1200" dirty="0" smtClean="0"/>
          </a:p>
          <a:p>
            <a:pPr marL="0" indent="0" algn="ctr">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p>
          <a:p>
            <a:pPr marL="0" indent="0" algn="just">
              <a:buNone/>
            </a:pPr>
            <a:endParaRPr lang="es-CO" sz="7200" dirty="0" smtClean="0"/>
          </a:p>
          <a:p>
            <a:pPr marL="0" indent="0" algn="just">
              <a:buNone/>
            </a:pPr>
            <a:endParaRPr lang="es-CO" sz="7200" dirty="0" smtClean="0"/>
          </a:p>
        </p:txBody>
      </p:sp>
      <p:graphicFrame>
        <p:nvGraphicFramePr>
          <p:cNvPr id="5" name="Tabla 4"/>
          <p:cNvGraphicFramePr>
            <a:graphicFrameLocks noGrp="1"/>
          </p:cNvGraphicFramePr>
          <p:nvPr>
            <p:extLst>
              <p:ext uri="{D42A27DB-BD31-4B8C-83A1-F6EECF244321}">
                <p14:modId xmlns:p14="http://schemas.microsoft.com/office/powerpoint/2010/main" val="2623462713"/>
              </p:ext>
            </p:extLst>
          </p:nvPr>
        </p:nvGraphicFramePr>
        <p:xfrm>
          <a:off x="2267744" y="2204864"/>
          <a:ext cx="4736306" cy="2553444"/>
        </p:xfrm>
        <a:graphic>
          <a:graphicData uri="http://schemas.openxmlformats.org/drawingml/2006/table">
            <a:tbl>
              <a:tblPr>
                <a:tableStyleId>{16D9F66E-5EB9-4882-86FB-DCBF35E3C3E4}</a:tableStyleId>
              </a:tblPr>
              <a:tblGrid>
                <a:gridCol w="1737888">
                  <a:extLst>
                    <a:ext uri="{9D8B030D-6E8A-4147-A177-3AD203B41FA5}">
                      <a16:colId xmlns:a16="http://schemas.microsoft.com/office/drawing/2014/main" xmlns="" val="1620492943"/>
                    </a:ext>
                  </a:extLst>
                </a:gridCol>
                <a:gridCol w="1475412">
                  <a:extLst>
                    <a:ext uri="{9D8B030D-6E8A-4147-A177-3AD203B41FA5}">
                      <a16:colId xmlns:a16="http://schemas.microsoft.com/office/drawing/2014/main" xmlns="" val="4066279140"/>
                    </a:ext>
                  </a:extLst>
                </a:gridCol>
                <a:gridCol w="1523006">
                  <a:extLst>
                    <a:ext uri="{9D8B030D-6E8A-4147-A177-3AD203B41FA5}">
                      <a16:colId xmlns:a16="http://schemas.microsoft.com/office/drawing/2014/main" xmlns="" val="2514442925"/>
                    </a:ext>
                  </a:extLst>
                </a:gridCol>
              </a:tblGrid>
              <a:tr h="304800">
                <a:tc>
                  <a:txBody>
                    <a:bodyPr/>
                    <a:lstStyle/>
                    <a:p>
                      <a:pPr algn="ctr" rtl="0" fontAlgn="ctr"/>
                      <a:r>
                        <a:rPr lang="es-ES" sz="1800" b="1" i="0" u="none" strike="noStrike" dirty="0">
                          <a:solidFill>
                            <a:schemeClr val="tx1"/>
                          </a:solidFill>
                          <a:effectLst/>
                          <a:latin typeface="Calibri" panose="020F0502020204030204" pitchFamily="34" charset="0"/>
                        </a:rPr>
                        <a:t>TIPO DE PQRS</a:t>
                      </a:r>
                    </a:p>
                  </a:txBody>
                  <a:tcPr marL="9525" marR="9525" marT="9525" marB="0" anchor="ctr"/>
                </a:tc>
                <a:tc>
                  <a:txBody>
                    <a:bodyPr/>
                    <a:lstStyle/>
                    <a:p>
                      <a:pPr algn="ctr" rtl="0" fontAlgn="ctr"/>
                      <a:r>
                        <a:rPr lang="es-ES" sz="1800" b="1" i="0" u="none" strike="noStrike" dirty="0">
                          <a:solidFill>
                            <a:schemeClr val="tx1"/>
                          </a:solidFill>
                          <a:effectLst/>
                          <a:latin typeface="Calibri" panose="020F0502020204030204" pitchFamily="34" charset="0"/>
                        </a:rPr>
                        <a:t>CANTIDAD</a:t>
                      </a:r>
                    </a:p>
                  </a:txBody>
                  <a:tcPr marL="9525" marR="9525" marT="9525" marB="0" anchor="ctr"/>
                </a:tc>
                <a:tc>
                  <a:txBody>
                    <a:bodyPr/>
                    <a:lstStyle/>
                    <a:p>
                      <a:pPr algn="ctr" rtl="0" fontAlgn="ctr"/>
                      <a:r>
                        <a:rPr lang="es-ES" sz="1800" b="1" i="0" u="none" strike="noStrike" dirty="0">
                          <a:solidFill>
                            <a:schemeClr val="tx1"/>
                          </a:solidFill>
                          <a:effectLst/>
                          <a:latin typeface="Calibri" panose="020F0502020204030204" pitchFamily="34" charset="0"/>
                        </a:rPr>
                        <a:t>PORCENTAJE </a:t>
                      </a:r>
                    </a:p>
                  </a:txBody>
                  <a:tcPr marL="9525" marR="9525" marT="9525" marB="0" anchor="ctr"/>
                </a:tc>
                <a:extLst>
                  <a:ext uri="{0D108BD9-81ED-4DB2-BD59-A6C34878D82A}">
                    <a16:rowId xmlns:a16="http://schemas.microsoft.com/office/drawing/2014/main" xmlns="" val="3924566953"/>
                  </a:ext>
                </a:extLst>
              </a:tr>
              <a:tr h="314325">
                <a:tc>
                  <a:txBody>
                    <a:bodyPr/>
                    <a:lstStyle/>
                    <a:p>
                      <a:pPr algn="l" rtl="0" fontAlgn="ctr"/>
                      <a:r>
                        <a:rPr lang="es-ES" sz="1800" b="0" i="0" u="none" strike="noStrike">
                          <a:solidFill>
                            <a:srgbClr val="000000"/>
                          </a:solidFill>
                          <a:effectLst/>
                          <a:latin typeface="Calibri" panose="020F0502020204030204" pitchFamily="34" charset="0"/>
                        </a:rPr>
                        <a:t>PETICIONES</a:t>
                      </a:r>
                    </a:p>
                  </a:txBody>
                  <a:tcPr marL="9525" marR="9525" marT="9525" marB="0" anchor="ctr"/>
                </a:tc>
                <a:tc>
                  <a:txBody>
                    <a:bodyPr/>
                    <a:lstStyle/>
                    <a:p>
                      <a:pPr algn="ctr" rtl="0" fontAlgn="ctr"/>
                      <a:r>
                        <a:rPr lang="es-ES" sz="1800" b="0" i="0" u="none" strike="noStrike">
                          <a:solidFill>
                            <a:srgbClr val="000000"/>
                          </a:solidFill>
                          <a:effectLst/>
                          <a:latin typeface="Calibri" panose="020F0502020204030204" pitchFamily="34" charset="0"/>
                        </a:rPr>
                        <a:t>98</a:t>
                      </a:r>
                    </a:p>
                  </a:txBody>
                  <a:tcPr marL="9525" marR="9525" marT="9525" marB="0" anchor="ctr"/>
                </a:tc>
                <a:tc>
                  <a:txBody>
                    <a:bodyPr/>
                    <a:lstStyle/>
                    <a:p>
                      <a:pPr algn="r" fontAlgn="t"/>
                      <a:r>
                        <a:rPr lang="es-ES" sz="1800" b="0" i="0" u="none" strike="noStrike" dirty="0">
                          <a:solidFill>
                            <a:srgbClr val="000000"/>
                          </a:solidFill>
                          <a:effectLst/>
                          <a:latin typeface="Arial" panose="020B0604020202020204" pitchFamily="34" charset="0"/>
                        </a:rPr>
                        <a:t>67%</a:t>
                      </a:r>
                    </a:p>
                  </a:txBody>
                  <a:tcPr marL="9525" marR="9525" marT="9525" marB="0"/>
                </a:tc>
                <a:extLst>
                  <a:ext uri="{0D108BD9-81ED-4DB2-BD59-A6C34878D82A}">
                    <a16:rowId xmlns:a16="http://schemas.microsoft.com/office/drawing/2014/main" xmlns="" val="191689771"/>
                  </a:ext>
                </a:extLst>
              </a:tr>
              <a:tr h="314325">
                <a:tc>
                  <a:txBody>
                    <a:bodyPr/>
                    <a:lstStyle/>
                    <a:p>
                      <a:pPr algn="l" rtl="0" fontAlgn="ctr"/>
                      <a:r>
                        <a:rPr lang="es-ES" sz="1800" b="0" i="0" u="none" strike="noStrike">
                          <a:solidFill>
                            <a:srgbClr val="000000"/>
                          </a:solidFill>
                          <a:effectLst/>
                          <a:latin typeface="Calibri" panose="020F0502020204030204" pitchFamily="34" charset="0"/>
                        </a:rPr>
                        <a:t>QUEJAS </a:t>
                      </a:r>
                    </a:p>
                  </a:txBody>
                  <a:tcPr marL="9525" marR="9525" marT="9525" marB="0" anchor="ctr"/>
                </a:tc>
                <a:tc>
                  <a:txBody>
                    <a:bodyPr/>
                    <a:lstStyle/>
                    <a:p>
                      <a:pPr algn="ctr" rtl="0" fontAlgn="t"/>
                      <a:r>
                        <a:rPr lang="es-ES" sz="1800" b="0" i="0" u="none" strike="noStrike">
                          <a:solidFill>
                            <a:srgbClr val="000000"/>
                          </a:solidFill>
                          <a:effectLst/>
                          <a:latin typeface="Arial" panose="020B0604020202020204" pitchFamily="34" charset="0"/>
                        </a:rPr>
                        <a:t>0</a:t>
                      </a:r>
                    </a:p>
                  </a:txBody>
                  <a:tcPr marL="9525" marR="9525" marT="9525" marB="0"/>
                </a:tc>
                <a:tc>
                  <a:txBody>
                    <a:bodyPr/>
                    <a:lstStyle/>
                    <a:p>
                      <a:pPr algn="r" fontAlgn="t"/>
                      <a:r>
                        <a:rPr lang="es-ES" sz="1800" b="0" i="0" u="none" strike="noStrike">
                          <a:solidFill>
                            <a:srgbClr val="000000"/>
                          </a:solidFill>
                          <a:effectLst/>
                          <a:latin typeface="Arial" panose="020B0604020202020204" pitchFamily="34" charset="0"/>
                        </a:rPr>
                        <a:t>0,0%</a:t>
                      </a:r>
                    </a:p>
                  </a:txBody>
                  <a:tcPr marL="9525" marR="9525" marT="9525" marB="0"/>
                </a:tc>
                <a:extLst>
                  <a:ext uri="{0D108BD9-81ED-4DB2-BD59-A6C34878D82A}">
                    <a16:rowId xmlns:a16="http://schemas.microsoft.com/office/drawing/2014/main" xmlns="" val="194733251"/>
                  </a:ext>
                </a:extLst>
              </a:tr>
              <a:tr h="362694">
                <a:tc>
                  <a:txBody>
                    <a:bodyPr/>
                    <a:lstStyle/>
                    <a:p>
                      <a:pPr algn="l" rtl="0" fontAlgn="ctr"/>
                      <a:r>
                        <a:rPr lang="es-ES" sz="1800" b="0" i="0" u="none" strike="noStrike">
                          <a:solidFill>
                            <a:srgbClr val="000000"/>
                          </a:solidFill>
                          <a:effectLst/>
                          <a:latin typeface="Calibri" panose="020F0502020204030204" pitchFamily="34" charset="0"/>
                        </a:rPr>
                        <a:t>RECLAMOS</a:t>
                      </a:r>
                    </a:p>
                  </a:txBody>
                  <a:tcPr marL="9525" marR="9525" marT="9525" marB="0" anchor="ctr"/>
                </a:tc>
                <a:tc>
                  <a:txBody>
                    <a:bodyPr/>
                    <a:lstStyle/>
                    <a:p>
                      <a:pPr algn="ctr" rtl="0" fontAlgn="t"/>
                      <a:r>
                        <a:rPr lang="es-ES" sz="1800" b="0" i="0" u="none" strike="noStrike">
                          <a:solidFill>
                            <a:srgbClr val="000000"/>
                          </a:solidFill>
                          <a:effectLst/>
                          <a:latin typeface="Arial" panose="020B0604020202020204" pitchFamily="34" charset="0"/>
                        </a:rPr>
                        <a:t>0</a:t>
                      </a:r>
                    </a:p>
                  </a:txBody>
                  <a:tcPr marL="9525" marR="9525" marT="9525" marB="0"/>
                </a:tc>
                <a:tc>
                  <a:txBody>
                    <a:bodyPr/>
                    <a:lstStyle/>
                    <a:p>
                      <a:pPr algn="r" fontAlgn="t"/>
                      <a:r>
                        <a:rPr lang="es-ES" sz="1800" b="0" i="0" u="none" strike="noStrike">
                          <a:solidFill>
                            <a:srgbClr val="000000"/>
                          </a:solidFill>
                          <a:effectLst/>
                          <a:latin typeface="Arial" panose="020B0604020202020204" pitchFamily="34" charset="0"/>
                        </a:rPr>
                        <a:t>0,0%</a:t>
                      </a:r>
                    </a:p>
                  </a:txBody>
                  <a:tcPr marL="9525" marR="9525" marT="9525" marB="0"/>
                </a:tc>
                <a:extLst>
                  <a:ext uri="{0D108BD9-81ED-4DB2-BD59-A6C34878D82A}">
                    <a16:rowId xmlns:a16="http://schemas.microsoft.com/office/drawing/2014/main" xmlns="" val="1316123253"/>
                  </a:ext>
                </a:extLst>
              </a:tr>
              <a:tr h="314325">
                <a:tc>
                  <a:txBody>
                    <a:bodyPr/>
                    <a:lstStyle/>
                    <a:p>
                      <a:pPr algn="l" rtl="0" fontAlgn="ctr"/>
                      <a:r>
                        <a:rPr lang="es-ES" sz="1800" b="0" i="0" u="none" strike="noStrike">
                          <a:solidFill>
                            <a:srgbClr val="000000"/>
                          </a:solidFill>
                          <a:effectLst/>
                          <a:latin typeface="Calibri" panose="020F0502020204030204" pitchFamily="34" charset="0"/>
                        </a:rPr>
                        <a:t>SUGERENCIAS </a:t>
                      </a:r>
                    </a:p>
                  </a:txBody>
                  <a:tcPr marL="9525" marR="9525" marT="9525" marB="0" anchor="ctr"/>
                </a:tc>
                <a:tc>
                  <a:txBody>
                    <a:bodyPr/>
                    <a:lstStyle/>
                    <a:p>
                      <a:pPr algn="ctr" rtl="0" fontAlgn="t"/>
                      <a:r>
                        <a:rPr lang="es-ES" sz="1800" b="0" i="0" u="none" strike="noStrike">
                          <a:solidFill>
                            <a:srgbClr val="000000"/>
                          </a:solidFill>
                          <a:effectLst/>
                          <a:latin typeface="Arial" panose="020B0604020202020204" pitchFamily="34" charset="0"/>
                        </a:rPr>
                        <a:t>0</a:t>
                      </a:r>
                    </a:p>
                  </a:txBody>
                  <a:tcPr marL="9525" marR="9525" marT="9525" marB="0"/>
                </a:tc>
                <a:tc>
                  <a:txBody>
                    <a:bodyPr/>
                    <a:lstStyle/>
                    <a:p>
                      <a:pPr algn="r" fontAlgn="t"/>
                      <a:r>
                        <a:rPr lang="es-ES" sz="1800" b="0" i="0" u="none" strike="noStrike">
                          <a:solidFill>
                            <a:srgbClr val="000000"/>
                          </a:solidFill>
                          <a:effectLst/>
                          <a:latin typeface="Arial" panose="020B0604020202020204" pitchFamily="34" charset="0"/>
                        </a:rPr>
                        <a:t>0,0%</a:t>
                      </a:r>
                    </a:p>
                  </a:txBody>
                  <a:tcPr marL="9525" marR="9525" marT="9525" marB="0"/>
                </a:tc>
                <a:extLst>
                  <a:ext uri="{0D108BD9-81ED-4DB2-BD59-A6C34878D82A}">
                    <a16:rowId xmlns:a16="http://schemas.microsoft.com/office/drawing/2014/main" xmlns="" val="2952100108"/>
                  </a:ext>
                </a:extLst>
              </a:tr>
              <a:tr h="314325">
                <a:tc>
                  <a:txBody>
                    <a:bodyPr/>
                    <a:lstStyle/>
                    <a:p>
                      <a:pPr algn="l" rtl="0" fontAlgn="ctr"/>
                      <a:r>
                        <a:rPr lang="es-ES" sz="1800" b="0" i="0" u="none" strike="noStrike">
                          <a:solidFill>
                            <a:srgbClr val="000000"/>
                          </a:solidFill>
                          <a:effectLst/>
                          <a:latin typeface="Calibri" panose="020F0502020204030204" pitchFamily="34" charset="0"/>
                        </a:rPr>
                        <a:t>DENUNCIAS</a:t>
                      </a:r>
                    </a:p>
                  </a:txBody>
                  <a:tcPr marL="9525" marR="9525" marT="9525" marB="0" anchor="ctr"/>
                </a:tc>
                <a:tc>
                  <a:txBody>
                    <a:bodyPr/>
                    <a:lstStyle/>
                    <a:p>
                      <a:pPr algn="ctr" rtl="0" fontAlgn="ctr"/>
                      <a:r>
                        <a:rPr lang="es-ES" sz="1800" b="0" i="0" u="none" strike="noStrike">
                          <a:solidFill>
                            <a:srgbClr val="000000"/>
                          </a:solidFill>
                          <a:effectLst/>
                          <a:latin typeface="Calibri" panose="020F0502020204030204" pitchFamily="34" charset="0"/>
                        </a:rPr>
                        <a:t>0</a:t>
                      </a:r>
                    </a:p>
                  </a:txBody>
                  <a:tcPr marL="9525" marR="9525" marT="9525" marB="0" anchor="ctr"/>
                </a:tc>
                <a:tc>
                  <a:txBody>
                    <a:bodyPr/>
                    <a:lstStyle/>
                    <a:p>
                      <a:pPr algn="r" fontAlgn="t"/>
                      <a:r>
                        <a:rPr lang="es-ES" sz="1800" b="0" i="0" u="none" strike="noStrike">
                          <a:solidFill>
                            <a:srgbClr val="000000"/>
                          </a:solidFill>
                          <a:effectLst/>
                          <a:latin typeface="Arial" panose="020B0604020202020204" pitchFamily="34" charset="0"/>
                        </a:rPr>
                        <a:t>0,0%</a:t>
                      </a:r>
                    </a:p>
                  </a:txBody>
                  <a:tcPr marL="9525" marR="9525" marT="9525" marB="0"/>
                </a:tc>
                <a:extLst>
                  <a:ext uri="{0D108BD9-81ED-4DB2-BD59-A6C34878D82A}">
                    <a16:rowId xmlns:a16="http://schemas.microsoft.com/office/drawing/2014/main" xmlns="" val="4241184229"/>
                  </a:ext>
                </a:extLst>
              </a:tr>
              <a:tr h="314325">
                <a:tc>
                  <a:txBody>
                    <a:bodyPr/>
                    <a:lstStyle/>
                    <a:p>
                      <a:pPr algn="l" rtl="0" fontAlgn="ctr"/>
                      <a:r>
                        <a:rPr lang="es-ES" sz="1800" b="0" i="0" u="none" strike="noStrike">
                          <a:solidFill>
                            <a:srgbClr val="000000"/>
                          </a:solidFill>
                          <a:effectLst/>
                          <a:latin typeface="Calibri" panose="020F0502020204030204" pitchFamily="34" charset="0"/>
                        </a:rPr>
                        <a:t>OTROS</a:t>
                      </a:r>
                    </a:p>
                  </a:txBody>
                  <a:tcPr marL="9525" marR="9525" marT="9525" marB="0" anchor="ctr"/>
                </a:tc>
                <a:tc>
                  <a:txBody>
                    <a:bodyPr/>
                    <a:lstStyle/>
                    <a:p>
                      <a:pPr algn="ctr" rtl="0" fontAlgn="ctr"/>
                      <a:r>
                        <a:rPr lang="es-ES" sz="1800" b="0" i="0" u="none" strike="noStrike">
                          <a:solidFill>
                            <a:srgbClr val="000000"/>
                          </a:solidFill>
                          <a:effectLst/>
                          <a:latin typeface="Calibri" panose="020F0502020204030204" pitchFamily="34" charset="0"/>
                        </a:rPr>
                        <a:t>48</a:t>
                      </a:r>
                    </a:p>
                  </a:txBody>
                  <a:tcPr marL="9525" marR="9525" marT="9525" marB="0" anchor="ctr"/>
                </a:tc>
                <a:tc>
                  <a:txBody>
                    <a:bodyPr/>
                    <a:lstStyle/>
                    <a:p>
                      <a:pPr algn="r" fontAlgn="t"/>
                      <a:r>
                        <a:rPr lang="es-ES" sz="1800" b="0" i="0" u="none" strike="noStrike">
                          <a:solidFill>
                            <a:srgbClr val="000000"/>
                          </a:solidFill>
                          <a:effectLst/>
                          <a:latin typeface="Arial" panose="020B0604020202020204" pitchFamily="34" charset="0"/>
                        </a:rPr>
                        <a:t>33%</a:t>
                      </a:r>
                    </a:p>
                  </a:txBody>
                  <a:tcPr marL="9525" marR="9525" marT="9525" marB="0"/>
                </a:tc>
                <a:extLst>
                  <a:ext uri="{0D108BD9-81ED-4DB2-BD59-A6C34878D82A}">
                    <a16:rowId xmlns:a16="http://schemas.microsoft.com/office/drawing/2014/main" xmlns="" val="2508229854"/>
                  </a:ext>
                </a:extLst>
              </a:tr>
              <a:tr h="314325">
                <a:tc>
                  <a:txBody>
                    <a:bodyPr/>
                    <a:lstStyle/>
                    <a:p>
                      <a:pPr algn="l" rtl="0" fontAlgn="ctr"/>
                      <a:r>
                        <a:rPr lang="es-ES" sz="1800" b="0" i="0" u="none" strike="noStrike">
                          <a:solidFill>
                            <a:srgbClr val="000000"/>
                          </a:solidFill>
                          <a:effectLst/>
                          <a:latin typeface="Calibri" panose="020F0502020204030204" pitchFamily="34" charset="0"/>
                        </a:rPr>
                        <a:t>TOTAL</a:t>
                      </a:r>
                    </a:p>
                  </a:txBody>
                  <a:tcPr marL="9525" marR="9525" marT="9525" marB="0" anchor="ctr"/>
                </a:tc>
                <a:tc>
                  <a:txBody>
                    <a:bodyPr/>
                    <a:lstStyle/>
                    <a:p>
                      <a:pPr algn="ctr" rtl="0" fontAlgn="ctr"/>
                      <a:r>
                        <a:rPr lang="es-ES" sz="1800" b="0" i="0" u="none" strike="noStrike">
                          <a:solidFill>
                            <a:srgbClr val="000000"/>
                          </a:solidFill>
                          <a:effectLst/>
                          <a:latin typeface="Calibri" panose="020F0502020204030204" pitchFamily="34" charset="0"/>
                        </a:rPr>
                        <a:t>146</a:t>
                      </a:r>
                    </a:p>
                  </a:txBody>
                  <a:tcPr marL="9525" marR="9525" marT="9525" marB="0" anchor="ctr"/>
                </a:tc>
                <a:tc>
                  <a:txBody>
                    <a:bodyPr/>
                    <a:lstStyle/>
                    <a:p>
                      <a:pPr algn="r" fontAlgn="t"/>
                      <a:r>
                        <a:rPr lang="es-ES" sz="1800" b="0" i="0" u="none" strike="noStrike" dirty="0">
                          <a:solidFill>
                            <a:srgbClr val="000000"/>
                          </a:solidFill>
                          <a:effectLst/>
                          <a:latin typeface="Arial" panose="020B0604020202020204" pitchFamily="34" charset="0"/>
                        </a:rPr>
                        <a:t>100%</a:t>
                      </a:r>
                    </a:p>
                  </a:txBody>
                  <a:tcPr marL="9525" marR="9525" marT="9525" marB="0"/>
                </a:tc>
                <a:extLst>
                  <a:ext uri="{0D108BD9-81ED-4DB2-BD59-A6C34878D82A}">
                    <a16:rowId xmlns:a16="http://schemas.microsoft.com/office/drawing/2014/main" xmlns="" val="483494471"/>
                  </a:ext>
                </a:extLst>
              </a:tr>
            </a:tbl>
          </a:graphicData>
        </a:graphic>
      </p:graphicFrame>
    </p:spTree>
    <p:extLst>
      <p:ext uri="{BB962C8B-B14F-4D97-AF65-F5344CB8AC3E}">
        <p14:creationId xmlns:p14="http://schemas.microsoft.com/office/powerpoint/2010/main" val="2739579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179512" y="2852936"/>
            <a:ext cx="8640960" cy="2592288"/>
          </a:xfrm>
        </p:spPr>
        <p:txBody>
          <a:bodyPr>
            <a:noAutofit/>
          </a:bodyPr>
          <a:lstStyle/>
          <a:p>
            <a:pPr marL="265113" indent="-265113" algn="just">
              <a:buFont typeface="Wingdings" panose="05000000000000000000" pitchFamily="2" charset="2"/>
              <a:buChar char="v"/>
            </a:pPr>
            <a:r>
              <a:rPr lang="es-CO" sz="1400" dirty="0" smtClean="0">
                <a:latin typeface="+mj-lt"/>
              </a:rPr>
              <a:t>Durante el mes de </a:t>
            </a:r>
            <a:r>
              <a:rPr lang="es-CO" sz="1400" dirty="0" smtClean="0">
                <a:latin typeface="+mj-lt"/>
              </a:rPr>
              <a:t>Noviembre de </a:t>
            </a:r>
            <a:r>
              <a:rPr lang="es-CO" sz="1400" dirty="0" smtClean="0">
                <a:latin typeface="+mj-lt"/>
              </a:rPr>
              <a:t>2019 la tipología más representativa fue las peticiones de interés particular con </a:t>
            </a:r>
            <a:r>
              <a:rPr lang="es-CO" sz="1400" dirty="0" smtClean="0">
                <a:latin typeface="+mj-lt"/>
              </a:rPr>
              <a:t>98 solicitudes </a:t>
            </a:r>
            <a:r>
              <a:rPr lang="es-CO" sz="1400" dirty="0" smtClean="0">
                <a:latin typeface="+mj-lt"/>
              </a:rPr>
              <a:t>correspondiente al </a:t>
            </a:r>
            <a:r>
              <a:rPr lang="es-CO" sz="1400" dirty="0" smtClean="0">
                <a:latin typeface="+mj-lt"/>
              </a:rPr>
              <a:t>67%, </a:t>
            </a:r>
            <a:r>
              <a:rPr lang="es-CO" sz="1400" dirty="0" smtClean="0">
                <a:latin typeface="+mj-lt"/>
              </a:rPr>
              <a:t>el cual contempló diversos temas tales como: </a:t>
            </a:r>
            <a:r>
              <a:rPr lang="es-ES" sz="1400" dirty="0"/>
              <a:t>Solicitud de documentos requeridos para ascenso categoría profesor titular Solicitud certificado laboral, Solicitud reubicación laboral, Solicitud apoyo salida a Bogotá ,Información proceso electoral, Solicitud materiales embellecimiento instalaciones tipo, Reclamación listado de admitidos al cargo de rector, Solicitud de información, Solicitud préstamo área de cocina, Cancelación materia, Solicitud permiso por incapacidad médica, Información minuta municipios valle del </a:t>
            </a:r>
            <a:r>
              <a:rPr lang="es-ES" sz="1400" dirty="0" err="1"/>
              <a:t>guamuez</a:t>
            </a:r>
            <a:r>
              <a:rPr lang="es-ES" sz="1400" dirty="0"/>
              <a:t> y puerto asís, Solicitud de jardín botánico, Solicitud de copia física o magnética de documentos,, Solicitud de conciliación, Levantamiento medica cautelar del señor Álvaro Adrián izquierdo, Solicitud auditorio- día 17 de octubre , Solicitud apoyo para salida academica, Solicitud préstamo escenario deportivo, Solicitud reintegro de matrícula- Oscar Gabriel </a:t>
            </a:r>
            <a:r>
              <a:rPr lang="es-ES" sz="1400" dirty="0" err="1"/>
              <a:t>nosa</a:t>
            </a:r>
            <a:r>
              <a:rPr lang="es-ES" sz="1400" dirty="0"/>
              <a:t> delgado, Solicitud devolución matricula generación e, Solicitud articulación al evento denominado tercera feria de emprendedoras, Derecho de petición- reajuste al cronograma de las actividades, Ajuste cronograma actividades del diplomado, </a:t>
            </a:r>
          </a:p>
          <a:p>
            <a:pPr marL="0" indent="0" algn="just">
              <a:buNone/>
            </a:pPr>
            <a:endParaRPr lang="es-CO" sz="1400" dirty="0" smtClean="0">
              <a:latin typeface="+mj-lt"/>
            </a:endParaRPr>
          </a:p>
        </p:txBody>
      </p:sp>
      <p:graphicFrame>
        <p:nvGraphicFramePr>
          <p:cNvPr id="6" name="Gráfico 5"/>
          <p:cNvGraphicFramePr>
            <a:graphicFrameLocks/>
          </p:cNvGraphicFramePr>
          <p:nvPr>
            <p:extLst>
              <p:ext uri="{D42A27DB-BD31-4B8C-83A1-F6EECF244321}">
                <p14:modId xmlns:p14="http://schemas.microsoft.com/office/powerpoint/2010/main" val="2248810210"/>
              </p:ext>
            </p:extLst>
          </p:nvPr>
        </p:nvGraphicFramePr>
        <p:xfrm>
          <a:off x="1259632" y="188641"/>
          <a:ext cx="6840760" cy="2520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313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312" y="548680"/>
            <a:ext cx="8229600" cy="4525963"/>
          </a:xfrm>
        </p:spPr>
        <p:txBody>
          <a:bodyPr>
            <a:normAutofit fontScale="70000" lnSpcReduction="20000"/>
          </a:bodyPr>
          <a:lstStyle/>
          <a:p>
            <a:pPr algn="just"/>
            <a:r>
              <a:rPr lang="es-ES" sz="1800" dirty="0"/>
              <a:t>Solicitud de permiso- Fernanda </a:t>
            </a:r>
            <a:r>
              <a:rPr lang="es-ES" sz="1800" dirty="0" err="1" smtClean="0"/>
              <a:t>Nallely</a:t>
            </a:r>
            <a:r>
              <a:rPr lang="es-ES" sz="1800" dirty="0" smtClean="0"/>
              <a:t> </a:t>
            </a:r>
            <a:r>
              <a:rPr lang="es-ES" sz="1800" dirty="0" err="1" smtClean="0"/>
              <a:t>Yoge</a:t>
            </a:r>
            <a:r>
              <a:rPr lang="es-ES" sz="1800" dirty="0"/>
              <a:t>, Solicitud permiso- </a:t>
            </a:r>
            <a:r>
              <a:rPr lang="es-ES" sz="1800" dirty="0" err="1" smtClean="0"/>
              <a:t>Mercy</a:t>
            </a:r>
            <a:r>
              <a:rPr lang="es-ES" sz="1800" dirty="0" smtClean="0"/>
              <a:t> </a:t>
            </a:r>
            <a:r>
              <a:rPr lang="es-ES" sz="1800" dirty="0"/>
              <a:t>portillo, Solicitud devolución matricula generación e, Solicitud información financiera., Derechos de petición relacionados con la elección del récor, Derecho de petición- solicitud de información, Solicitud devolución matricula icetex, Solicitud de horario para laboratorio de materiales de construcción y autorización de ingreso a laboratorio</a:t>
            </a:r>
            <a:r>
              <a:rPr lang="es-ES" sz="1800" dirty="0" smtClean="0"/>
              <a:t>. </a:t>
            </a:r>
            <a:r>
              <a:rPr lang="es-ES" sz="1800" dirty="0"/>
              <a:t>Tutela-2019-00083- Hernán Burbano Hernández, Solicitud retiro del programa gestión empresarial, Devolución icetex, Pago de hora catedra, Solicitud de continuar estudiando y ser beneficiario de generación e, Solicitud préstamo coliseo- 21 y 23 noviembre, Solicitud confirmar duplicidad de seriales de equipos, Solicitud de información -sobre queja con directivos- Mayra casanova Almeida, Solicitud de ascenso a la categoría de profesor titular. Anillado , Acción de tutela- Erika Jazmín torres, Solicitud de permiso para plantación de árboles como parte de una actividad academica, Solicitud de reembolso pago de diplomado, Solicitud de transporte para visitas institucionales facultad de administración ciencias económicas y contables, Solicitud de viáticos para desplazamiento a visitas académicas, Solicitud permiso, Información sobre de resolución de docentes hora catedra, Solicitud validación de títulos, Solicitud de autorizar a la oficina de registro para que me haga el retiro en el sistema de información, Derecho de petición- responder de fondo varios interrogantes, derecho de petición- responder de fondo varios interrogantes, Solicitud necesidad docentes hora catedra periodo 2020-1, Apoyo logístico, Devolución de otro si de convenio, Solicitud de carpas, Derecho de petición- reparación directa- demandante: Olga becerra C</a:t>
            </a:r>
            <a:r>
              <a:rPr lang="es-ES" sz="1800" dirty="0" smtClean="0"/>
              <a:t>hindoy</a:t>
            </a:r>
            <a:r>
              <a:rPr lang="es-ES" sz="1800" dirty="0"/>
              <a:t>, Solicitud devolución  valor de 47,000, Solicitud de auxilio de manutención para docentes catedráticos para desplazamiento a visitas académicas, Solicitud de aplazamiento de semestre, Solicitud de certificación de no ser notificada para jurado de votación, Solicitud adelantar exámenes finales, Solicitud permiso por calamidad doméstica, Solicitud sillas y alfombra, Solicitud minuta firmada y reintegro a favor del fondo Francisco José de caldas- convenio 454-2012, Solicitud minuta firmada y reintegro a favor del fondo Francisco José de caldas- convenio 578-2012, Proceso 2019-122-00 julio cesar Ordoñez rosas, Solicitud sala de computo, Solicitud de solución del sigedin académico aparece perdida, Solicitud aplazamiento semestre, Solicitud certificado de retención de industria y comercio año 2018, Solicitud alfombra roja, Solicitud averiguación de beneficio jóvenes en acción., Solicitud dos puntos en la semana universitaria, Solicitud de  homologación, Solicitud de copia autentica del contrato 0128 del 19-12-2015, Solicitud de copia/ resolución 359 de 2017- entre otras copias, Tutela 2019-00089 J</a:t>
            </a:r>
            <a:r>
              <a:rPr lang="es-ES" sz="1800" dirty="0" smtClean="0"/>
              <a:t>ulio </a:t>
            </a:r>
            <a:r>
              <a:rPr lang="es-ES" sz="1800" dirty="0"/>
              <a:t>C</a:t>
            </a:r>
            <a:r>
              <a:rPr lang="es-ES" sz="1800" dirty="0" smtClean="0"/>
              <a:t>esar </a:t>
            </a:r>
            <a:r>
              <a:rPr lang="es-ES" sz="1800" dirty="0"/>
              <a:t>Ordoñez, Tutela 2019-100401- Erika Jazmín torres higuera, Solicitud certificación </a:t>
            </a:r>
            <a:r>
              <a:rPr lang="es-ES" sz="1800" dirty="0" smtClean="0"/>
              <a:t>laboral.</a:t>
            </a:r>
            <a:endParaRPr lang="es-ES" sz="1800" dirty="0"/>
          </a:p>
          <a:p>
            <a:pPr algn="just"/>
            <a:endParaRPr lang="es-ES" sz="1600" dirty="0"/>
          </a:p>
          <a:p>
            <a:pPr marL="0" indent="0">
              <a:buNone/>
            </a:pPr>
            <a:endParaRPr lang="es-ES" sz="1600" dirty="0"/>
          </a:p>
          <a:p>
            <a:pPr marL="0" indent="0">
              <a:buNone/>
            </a:pPr>
            <a:endParaRPr lang="es-CO" dirty="0"/>
          </a:p>
        </p:txBody>
      </p:sp>
    </p:spTree>
    <p:extLst>
      <p:ext uri="{BB962C8B-B14F-4D97-AF65-F5344CB8AC3E}">
        <p14:creationId xmlns:p14="http://schemas.microsoft.com/office/powerpoint/2010/main" val="136731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97700" y="476672"/>
            <a:ext cx="9324528" cy="3888432"/>
          </a:xfrm>
        </p:spPr>
        <p:txBody>
          <a:bodyPr>
            <a:noAutofit/>
          </a:bodyPr>
          <a:lstStyle/>
          <a:p>
            <a:pPr algn="just">
              <a:buFont typeface="Wingdings" panose="05000000000000000000" pitchFamily="2" charset="2"/>
              <a:buChar char="q"/>
            </a:pPr>
            <a:r>
              <a:rPr lang="es-CO" sz="1600" dirty="0" smtClean="0">
                <a:latin typeface="Calibri" panose="020F0502020204030204" pitchFamily="34" charset="0"/>
              </a:rPr>
              <a:t>Otros </a:t>
            </a:r>
            <a:r>
              <a:rPr lang="es-CO" sz="1600" dirty="0" smtClean="0">
                <a:latin typeface="Calibri" panose="020F0502020204030204" pitchFamily="34" charset="0"/>
              </a:rPr>
              <a:t>(</a:t>
            </a:r>
            <a:r>
              <a:rPr lang="es-CO" sz="1600" dirty="0" smtClean="0">
                <a:latin typeface="Calibri" panose="020F0502020204030204" pitchFamily="34" charset="0"/>
              </a:rPr>
              <a:t>48</a:t>
            </a:r>
            <a:r>
              <a:rPr lang="es-CO" sz="1600" dirty="0" smtClean="0">
                <a:latin typeface="Calibri" panose="020F0502020204030204" pitchFamily="34" charset="0"/>
              </a:rPr>
              <a:t>) </a:t>
            </a:r>
            <a:r>
              <a:rPr lang="es-CO" sz="1600" dirty="0" smtClean="0">
                <a:latin typeface="Calibri" panose="020F0502020204030204" pitchFamily="34" charset="0"/>
              </a:rPr>
              <a:t>equivalente al </a:t>
            </a:r>
            <a:r>
              <a:rPr lang="es-CO" sz="1600" dirty="0" smtClean="0">
                <a:latin typeface="Calibri" panose="020F0502020204030204" pitchFamily="34" charset="0"/>
              </a:rPr>
              <a:t>33%,  </a:t>
            </a:r>
            <a:r>
              <a:rPr lang="es-CO" sz="1600" dirty="0" smtClean="0">
                <a:latin typeface="Calibri" panose="020F0502020204030204" pitchFamily="34" charset="0"/>
              </a:rPr>
              <a:t>que hace </a:t>
            </a:r>
            <a:r>
              <a:rPr lang="es-CO" sz="1600" dirty="0">
                <a:latin typeface="Calibri" panose="020F0502020204030204" pitchFamily="34" charset="0"/>
              </a:rPr>
              <a:t>referencia </a:t>
            </a:r>
            <a:r>
              <a:rPr lang="es-CO" sz="1600" dirty="0" smtClean="0">
                <a:latin typeface="Calibri" panose="020F0502020204030204" pitchFamily="34" charset="0"/>
              </a:rPr>
              <a:t>a:</a:t>
            </a:r>
          </a:p>
          <a:p>
            <a:pPr algn="just">
              <a:buFont typeface="Wingdings" panose="05000000000000000000" pitchFamily="2" charset="2"/>
              <a:buChar char="q"/>
            </a:pPr>
            <a:endParaRPr lang="es-CO" sz="1600" dirty="0" smtClean="0">
              <a:latin typeface="Calibri" panose="020F0502020204030204" pitchFamily="34" charset="0"/>
            </a:endParaRPr>
          </a:p>
          <a:p>
            <a:pPr algn="just"/>
            <a:r>
              <a:rPr lang="es-ES" sz="1500" dirty="0"/>
              <a:t>Renuncia irrevocable, Denuncia contra rector-vicerrectora </a:t>
            </a:r>
            <a:r>
              <a:rPr lang="es-ES" sz="1500" dirty="0" smtClean="0"/>
              <a:t>academica-</a:t>
            </a:r>
            <a:r>
              <a:rPr lang="es-ES" sz="1500" dirty="0"/>
              <a:t>A</a:t>
            </a:r>
            <a:r>
              <a:rPr lang="es-ES" sz="1500" dirty="0" smtClean="0"/>
              <a:t>lexander </a:t>
            </a:r>
            <a:r>
              <a:rPr lang="es-ES" sz="1500" dirty="0"/>
              <a:t>escobar- M</a:t>
            </a:r>
            <a:r>
              <a:rPr lang="es-ES" sz="1500" dirty="0" smtClean="0"/>
              <a:t>iller </a:t>
            </a:r>
            <a:r>
              <a:rPr lang="es-ES" sz="1500" dirty="0"/>
              <a:t>O</a:t>
            </a:r>
            <a:r>
              <a:rPr lang="es-ES" sz="1500" dirty="0" smtClean="0"/>
              <a:t>bando</a:t>
            </a:r>
            <a:r>
              <a:rPr lang="es-ES" sz="1500" dirty="0"/>
              <a:t>, Invitación- sembrando </a:t>
            </a:r>
            <a:r>
              <a:rPr lang="es-ES" sz="1500" dirty="0" smtClean="0"/>
              <a:t>verdad, </a:t>
            </a:r>
            <a:r>
              <a:rPr lang="es-ES" sz="1500" dirty="0"/>
              <a:t>Información sobre la inasistencia a </a:t>
            </a:r>
            <a:r>
              <a:rPr lang="es-ES" sz="1500" dirty="0" smtClean="0"/>
              <a:t>clase, Permiso </a:t>
            </a:r>
            <a:r>
              <a:rPr lang="es-ES" sz="1500" dirty="0"/>
              <a:t>académico, Invitación tercer consejo departamental de política social, Invitación a participar en el desarrollo de la feria de talentos, Reunión extraordinaria de la subcomisión de concertación de políticas salariales y laborales, Diligenciamiento de formulario página web diagnóstico de catedra de estudios afrocolombianos, Convocatoria </a:t>
            </a:r>
            <a:r>
              <a:rPr lang="es-ES" sz="1500" dirty="0" smtClean="0"/>
              <a:t>encuestadores, Entrega </a:t>
            </a:r>
            <a:r>
              <a:rPr lang="es-ES" sz="1500" dirty="0"/>
              <a:t>de e-1, Portafolio para practicas empresariales, Reclamación listado de admitidos al cargo de rector, Situación academica, Invitación a evento 3 feria artesanal y empresarial de las mujeres, Paz y salvo crédito con banco popular, Solicitud terminación anticipada de carga academica  de catedra, Invitación reunión comité pedagógico local del programa de formación en gobernanza territorial indígena, Vacantes para práctica profesional, Invitación sesión extraordinaria mesa de familias primera infancia- fiad, Invitación cuarta sesión comité proyecto de vida de responsabilidad penal., Invitación a celebrar jornada por la defensa de la vida y la </a:t>
            </a:r>
            <a:r>
              <a:rPr lang="es-ES" sz="1500" dirty="0" smtClean="0"/>
              <a:t>paz, Requerimiento </a:t>
            </a:r>
            <a:r>
              <a:rPr lang="es-ES" sz="1500" dirty="0"/>
              <a:t>para la adopción de mecanismos de prevención y atención en casos de violencia sexual y de genero al interior de la institución, Invitación inauguración juegos de la Orinoquia y la amazonia, Invitación capacitación derechos humanos y empresa, Relación de lo contenido en disco duro- Juan David acosta, Conversatorio sobre educación interculturalidad., Invitación jornada de notificación de indemnización administrativas, Inconformidad por falta de salones, Resolución de devolución, Contrato tdse-scto-47-537-10-19, Devolución proyecto de 10 aulas, Invitación, celebración día del joven- oferta académica., Reprogramación fecha invitación tercer consejo de política social, Diagnóstico de CPU , Entrega de e-1, Guía de actividades en salida academica, Invitación capacitación reasentamientos humanos, Licencia de </a:t>
            </a:r>
            <a:r>
              <a:rPr lang="es-ES" sz="1500" dirty="0" smtClean="0"/>
              <a:t>maternidad</a:t>
            </a:r>
            <a:r>
              <a:rPr lang="es-ES" sz="1500" dirty="0"/>
              <a:t>.</a:t>
            </a:r>
          </a:p>
          <a:p>
            <a:pPr algn="just">
              <a:buFont typeface="Wingdings" panose="05000000000000000000" pitchFamily="2" charset="2"/>
              <a:buChar char="q"/>
            </a:pPr>
            <a:endParaRPr lang="es-CO" sz="1500" dirty="0" smtClean="0">
              <a:latin typeface="Calibri" panose="020F0502020204030204" pitchFamily="34" charset="0"/>
            </a:endParaRPr>
          </a:p>
          <a:p>
            <a:endParaRPr lang="es-CO" sz="1400" dirty="0" smtClean="0"/>
          </a:p>
        </p:txBody>
      </p:sp>
    </p:spTree>
    <p:extLst>
      <p:ext uri="{BB962C8B-B14F-4D97-AF65-F5344CB8AC3E}">
        <p14:creationId xmlns:p14="http://schemas.microsoft.com/office/powerpoint/2010/main" val="137653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764704"/>
            <a:ext cx="8350927" cy="4216539"/>
          </a:xfrm>
          <a:prstGeom prst="rect">
            <a:avLst/>
          </a:prstGeom>
        </p:spPr>
        <p:txBody>
          <a:bodyPr wrap="square">
            <a:spAutoFit/>
          </a:bodyPr>
          <a:lstStyle/>
          <a:p>
            <a:pPr algn="ctr"/>
            <a:r>
              <a:rPr lang="es-CO" sz="1600" b="1" dirty="0" smtClean="0"/>
              <a:t>ACTIVIDADES </a:t>
            </a:r>
            <a:r>
              <a:rPr lang="es-CO" sz="1600" b="1" dirty="0"/>
              <a:t>REALIZADAS POR LA OFICINA DE ATENCIÓN AL CIUDADANO </a:t>
            </a:r>
            <a:endParaRPr lang="es-CO" sz="1600" b="1" dirty="0" smtClean="0"/>
          </a:p>
          <a:p>
            <a:pPr algn="ctr"/>
            <a:r>
              <a:rPr lang="es-CO" sz="1600" b="1" dirty="0" smtClean="0"/>
              <a:t>Noviembre DE </a:t>
            </a:r>
            <a:r>
              <a:rPr lang="es-CO" sz="1600" b="1" dirty="0" smtClean="0"/>
              <a:t>2019.</a:t>
            </a:r>
          </a:p>
          <a:p>
            <a:pPr algn="ctr"/>
            <a:endParaRPr lang="es-CO" sz="1600" b="1" dirty="0"/>
          </a:p>
          <a:p>
            <a:pPr marL="171450" indent="-171450" algn="just">
              <a:buFont typeface="Wingdings" panose="05000000000000000000" pitchFamily="2" charset="2"/>
              <a:buChar char="q"/>
            </a:pPr>
            <a:r>
              <a:rPr lang="es-CO" sz="2000" dirty="0"/>
              <a:t>Se radicaron y direccionaron </a:t>
            </a:r>
            <a:r>
              <a:rPr lang="es-CO" sz="2000" dirty="0" smtClean="0"/>
              <a:t>146 PQRSD</a:t>
            </a:r>
            <a:r>
              <a:rPr lang="es-CO" sz="2000" dirty="0"/>
              <a:t>, registradas en la Oficina de Atención al C</a:t>
            </a:r>
            <a:r>
              <a:rPr lang="es-CO" sz="2000" dirty="0" smtClean="0"/>
              <a:t>iudadano por el canal de atención presencial.</a:t>
            </a:r>
          </a:p>
          <a:p>
            <a:pPr marL="171450" indent="-171450" algn="just">
              <a:buFont typeface="Wingdings" panose="05000000000000000000" pitchFamily="2" charset="2"/>
              <a:buChar char="q"/>
            </a:pPr>
            <a:r>
              <a:rPr lang="es-CO" sz="2000" dirty="0" smtClean="0"/>
              <a:t>Atención </a:t>
            </a:r>
            <a:r>
              <a:rPr lang="es-CO" sz="2000" dirty="0"/>
              <a:t>diaria mediante el mecanismo de servicio al ciudadano brindando información de manera personalizada y se contacta con los responsables de la información de acuerdo con la consulta, en el horario de atención establecido mediante Resolución No. 0070 articulo 13, de 8:00am a 12:00m y de 2:00pm a 6:00pm.    </a:t>
            </a:r>
            <a:endParaRPr lang="es-CO" sz="2000" dirty="0" smtClean="0"/>
          </a:p>
          <a:p>
            <a:pPr marL="171450" indent="-171450" algn="just">
              <a:buFont typeface="Wingdings" panose="05000000000000000000" pitchFamily="2" charset="2"/>
              <a:buChar char="q"/>
            </a:pPr>
            <a:r>
              <a:rPr lang="es-CO" sz="2000" dirty="0" smtClean="0"/>
              <a:t>Escaneo de documentos para diferentes dependencias.</a:t>
            </a:r>
          </a:p>
          <a:p>
            <a:pPr marL="171450" indent="-171450" algn="just">
              <a:buFont typeface="Wingdings" panose="05000000000000000000" pitchFamily="2" charset="2"/>
              <a:buChar char="q"/>
            </a:pPr>
            <a:r>
              <a:rPr lang="es-CO" sz="2000" dirty="0" smtClean="0"/>
              <a:t>Entrega de formatos para tramites financieros a estudiantes que solicitan devolución de recursos económicos.</a:t>
            </a:r>
          </a:p>
          <a:p>
            <a:pPr marL="171450" indent="-171450" algn="just">
              <a:buFont typeface="Wingdings" panose="05000000000000000000" pitchFamily="2" charset="2"/>
              <a:buChar char="q"/>
            </a:pPr>
            <a:r>
              <a:rPr lang="es-CO" sz="2000" dirty="0"/>
              <a:t>Recepción de documentos para firma de rectoría</a:t>
            </a:r>
            <a:r>
              <a:rPr lang="es-CO" sz="2000" dirty="0" smtClean="0"/>
              <a:t>.</a:t>
            </a:r>
            <a:endParaRPr lang="es-CO" sz="2800" dirty="0"/>
          </a:p>
        </p:txBody>
      </p:sp>
    </p:spTree>
    <p:extLst>
      <p:ext uri="{BB962C8B-B14F-4D97-AF65-F5344CB8AC3E}">
        <p14:creationId xmlns:p14="http://schemas.microsoft.com/office/powerpoint/2010/main" val="10559094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9076</TotalTime>
  <Words>1573</Words>
  <Application>Microsoft Office PowerPoint</Application>
  <PresentationFormat>Presentación en pantalla (4:3)</PresentationFormat>
  <Paragraphs>146</Paragraphs>
  <Slides>11</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Wingdings</vt:lpstr>
      <vt:lpstr>Tema de Office</vt:lpstr>
      <vt:lpstr>Presentación de PowerPoint</vt:lpstr>
      <vt:lpstr>Presentación de PowerPoint</vt:lpstr>
      <vt:lpstr> INFORME MENSUAL DE PQRSD  NOVIEMBRE DE 2019 </vt:lpstr>
      <vt:lpstr>Presentación de PowerPoint</vt:lpstr>
      <vt:lpstr>TIPOLOGÍA O MODALIDADES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Angela Yolima Bermeo Navia</cp:lastModifiedBy>
  <cp:revision>1020</cp:revision>
  <cp:lastPrinted>2018-12-26T16:46:35Z</cp:lastPrinted>
  <dcterms:created xsi:type="dcterms:W3CDTF">2015-10-02T18:50:31Z</dcterms:created>
  <dcterms:modified xsi:type="dcterms:W3CDTF">2019-12-23T14:37:26Z</dcterms:modified>
</cp:coreProperties>
</file>